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137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138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36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138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36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137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13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  <p:sldId id="335" r:id="rId86"/>
    <p:sldId id="336" r:id="rId87"/>
    <p:sldId id="337" r:id="rId88"/>
    <p:sldId id="338" r:id="rId89"/>
    <p:sldId id="339" r:id="rId90"/>
    <p:sldId id="340" r:id="rId91"/>
    <p:sldId id="341" r:id="rId92"/>
    <p:sldId id="342" r:id="rId93"/>
    <p:sldId id="343" r:id="rId94"/>
    <p:sldId id="344" r:id="rId95"/>
    <p:sldId id="345" r:id="rId96"/>
    <p:sldId id="346" r:id="rId97"/>
    <p:sldId id="347" r:id="rId98"/>
    <p:sldId id="348" r:id="rId99"/>
    <p:sldId id="349" r:id="rId100"/>
    <p:sldId id="350" r:id="rId101"/>
    <p:sldId id="351" r:id="rId102"/>
    <p:sldId id="352" r:id="rId103"/>
    <p:sldId id="353" r:id="rId104"/>
    <p:sldId id="354" r:id="rId105"/>
    <p:sldId id="355" r:id="rId106"/>
    <p:sldId id="356" r:id="rId107"/>
    <p:sldId id="357" r:id="rId108"/>
    <p:sldId id="358" r:id="rId109"/>
    <p:sldId id="359" r:id="rId110"/>
    <p:sldId id="360" r:id="rId111"/>
    <p:sldId id="361" r:id="rId112"/>
    <p:sldId id="362" r:id="rId113"/>
    <p:sldId id="363" r:id="rId114"/>
    <p:sldId id="364" r:id="rId115"/>
    <p:sldId id="365" r:id="rId116"/>
    <p:sldId id="366" r:id="rId117"/>
    <p:sldId id="367" r:id="rId118"/>
    <p:sldId id="368" r:id="rId119"/>
    <p:sldId id="369" r:id="rId120"/>
    <p:sldId id="370" r:id="rId121"/>
    <p:sldId id="371" r:id="rId122"/>
    <p:sldId id="372" r:id="rId123"/>
    <p:sldId id="373" r:id="rId124"/>
    <p:sldId id="374" r:id="rId125"/>
    <p:sldId id="375" r:id="rId126"/>
    <p:sldId id="376" r:id="rId127"/>
    <p:sldId id="377" r:id="rId128"/>
    <p:sldId id="378" r:id="rId129"/>
    <p:sldId id="379" r:id="rId130"/>
    <p:sldId id="380" r:id="rId131"/>
    <p:sldId id="381" r:id="rId132"/>
    <p:sldId id="382" r:id="rId133"/>
    <p:sldId id="383" r:id="rId134"/>
    <p:sldId id="384" r:id="rId135"/>
    <p:sldId id="385" r:id="rId136"/>
    <p:sldId id="386" r:id="rId137"/>
    <p:sldId id="387" r:id="rId138"/>
    <p:sldId id="388" r:id="rId139"/>
    <p:sldId id="389" r:id="rId140"/>
    <p:sldId id="390" r:id="rId141"/>
    <p:sldId id="391" r:id="rId142"/>
    <p:sldId id="392" r:id="rId143"/>
    <p:sldId id="393" r:id="rId144"/>
  </p:sldIdLst>
  <p:sldSz cy="5143500" cx="9144000"/>
  <p:notesSz cx="6858000" cy="9144000"/>
  <p:embeddedFontLst>
    <p:embeddedFont>
      <p:font typeface="Montserrat"/>
      <p:regular r:id="rId145"/>
      <p:bold r:id="rId146"/>
      <p:italic r:id="rId147"/>
      <p:boldItalic r:id="rId148"/>
    </p:embeddedFont>
    <p:embeddedFont>
      <p:font typeface="Montserrat Medium"/>
      <p:regular r:id="rId149"/>
      <p:bold r:id="rId150"/>
      <p:italic r:id="rId151"/>
      <p:boldItalic r:id="rId152"/>
    </p:embeddedFont>
    <p:embeddedFont>
      <p:font typeface="Quattrocento Sans"/>
      <p:regular r:id="rId153"/>
      <p:bold r:id="rId154"/>
      <p:italic r:id="rId155"/>
      <p:boldItalic r:id="rId1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486C212-5FFA-4879-A212-0F58F799D7CE}">
  <a:tblStyle styleId="{6486C212-5FFA-4879-A212-0F58F799D7CE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07" Type="http://schemas.openxmlformats.org/officeDocument/2006/relationships/slide" Target="slides/slide101.xml"/><Relationship Id="rId106" Type="http://schemas.openxmlformats.org/officeDocument/2006/relationships/slide" Target="slides/slide100.xml"/><Relationship Id="rId105" Type="http://schemas.openxmlformats.org/officeDocument/2006/relationships/slide" Target="slides/slide99.xml"/><Relationship Id="rId104" Type="http://schemas.openxmlformats.org/officeDocument/2006/relationships/slide" Target="slides/slide98.xml"/><Relationship Id="rId109" Type="http://schemas.openxmlformats.org/officeDocument/2006/relationships/slide" Target="slides/slide103.xml"/><Relationship Id="rId108" Type="http://schemas.openxmlformats.org/officeDocument/2006/relationships/slide" Target="slides/slide102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103" Type="http://schemas.openxmlformats.org/officeDocument/2006/relationships/slide" Target="slides/slide97.xml"/><Relationship Id="rId102" Type="http://schemas.openxmlformats.org/officeDocument/2006/relationships/slide" Target="slides/slide96.xml"/><Relationship Id="rId101" Type="http://schemas.openxmlformats.org/officeDocument/2006/relationships/slide" Target="slides/slide95.xml"/><Relationship Id="rId100" Type="http://schemas.openxmlformats.org/officeDocument/2006/relationships/slide" Target="slides/slide94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29" Type="http://schemas.openxmlformats.org/officeDocument/2006/relationships/slide" Target="slides/slide123.xml"/><Relationship Id="rId128" Type="http://schemas.openxmlformats.org/officeDocument/2006/relationships/slide" Target="slides/slide122.xml"/><Relationship Id="rId127" Type="http://schemas.openxmlformats.org/officeDocument/2006/relationships/slide" Target="slides/slide121.xml"/><Relationship Id="rId126" Type="http://schemas.openxmlformats.org/officeDocument/2006/relationships/slide" Target="slides/slide120.xml"/><Relationship Id="rId26" Type="http://schemas.openxmlformats.org/officeDocument/2006/relationships/slide" Target="slides/slide20.xml"/><Relationship Id="rId121" Type="http://schemas.openxmlformats.org/officeDocument/2006/relationships/slide" Target="slides/slide115.xml"/><Relationship Id="rId25" Type="http://schemas.openxmlformats.org/officeDocument/2006/relationships/slide" Target="slides/slide19.xml"/><Relationship Id="rId120" Type="http://schemas.openxmlformats.org/officeDocument/2006/relationships/slide" Target="slides/slide114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125" Type="http://schemas.openxmlformats.org/officeDocument/2006/relationships/slide" Target="slides/slide119.xml"/><Relationship Id="rId29" Type="http://schemas.openxmlformats.org/officeDocument/2006/relationships/slide" Target="slides/slide23.xml"/><Relationship Id="rId124" Type="http://schemas.openxmlformats.org/officeDocument/2006/relationships/slide" Target="slides/slide118.xml"/><Relationship Id="rId123" Type="http://schemas.openxmlformats.org/officeDocument/2006/relationships/slide" Target="slides/slide117.xml"/><Relationship Id="rId122" Type="http://schemas.openxmlformats.org/officeDocument/2006/relationships/slide" Target="slides/slide116.xml"/><Relationship Id="rId95" Type="http://schemas.openxmlformats.org/officeDocument/2006/relationships/slide" Target="slides/slide89.xml"/><Relationship Id="rId94" Type="http://schemas.openxmlformats.org/officeDocument/2006/relationships/slide" Target="slides/slide88.xml"/><Relationship Id="rId97" Type="http://schemas.openxmlformats.org/officeDocument/2006/relationships/slide" Target="slides/slide91.xml"/><Relationship Id="rId96" Type="http://schemas.openxmlformats.org/officeDocument/2006/relationships/slide" Target="slides/slide90.xml"/><Relationship Id="rId11" Type="http://schemas.openxmlformats.org/officeDocument/2006/relationships/slide" Target="slides/slide5.xml"/><Relationship Id="rId99" Type="http://schemas.openxmlformats.org/officeDocument/2006/relationships/slide" Target="slides/slide93.xml"/><Relationship Id="rId10" Type="http://schemas.openxmlformats.org/officeDocument/2006/relationships/slide" Target="slides/slide4.xml"/><Relationship Id="rId98" Type="http://schemas.openxmlformats.org/officeDocument/2006/relationships/slide" Target="slides/slide92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slide" Target="slides/slide85.xml"/><Relationship Id="rId90" Type="http://schemas.openxmlformats.org/officeDocument/2006/relationships/slide" Target="slides/slide84.xml"/><Relationship Id="rId93" Type="http://schemas.openxmlformats.org/officeDocument/2006/relationships/slide" Target="slides/slide87.xml"/><Relationship Id="rId92" Type="http://schemas.openxmlformats.org/officeDocument/2006/relationships/slide" Target="slides/slide86.xml"/><Relationship Id="rId118" Type="http://schemas.openxmlformats.org/officeDocument/2006/relationships/slide" Target="slides/slide112.xml"/><Relationship Id="rId117" Type="http://schemas.openxmlformats.org/officeDocument/2006/relationships/slide" Target="slides/slide111.xml"/><Relationship Id="rId116" Type="http://schemas.openxmlformats.org/officeDocument/2006/relationships/slide" Target="slides/slide110.xml"/><Relationship Id="rId115" Type="http://schemas.openxmlformats.org/officeDocument/2006/relationships/slide" Target="slides/slide109.xml"/><Relationship Id="rId119" Type="http://schemas.openxmlformats.org/officeDocument/2006/relationships/slide" Target="slides/slide113.xml"/><Relationship Id="rId15" Type="http://schemas.openxmlformats.org/officeDocument/2006/relationships/slide" Target="slides/slide9.xml"/><Relationship Id="rId110" Type="http://schemas.openxmlformats.org/officeDocument/2006/relationships/slide" Target="slides/slide104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14" Type="http://schemas.openxmlformats.org/officeDocument/2006/relationships/slide" Target="slides/slide108.xml"/><Relationship Id="rId18" Type="http://schemas.openxmlformats.org/officeDocument/2006/relationships/slide" Target="slides/slide12.xml"/><Relationship Id="rId113" Type="http://schemas.openxmlformats.org/officeDocument/2006/relationships/slide" Target="slides/slide107.xml"/><Relationship Id="rId112" Type="http://schemas.openxmlformats.org/officeDocument/2006/relationships/slide" Target="slides/slide106.xml"/><Relationship Id="rId111" Type="http://schemas.openxmlformats.org/officeDocument/2006/relationships/slide" Target="slides/slide105.xml"/><Relationship Id="rId84" Type="http://schemas.openxmlformats.org/officeDocument/2006/relationships/slide" Target="slides/slide78.xml"/><Relationship Id="rId83" Type="http://schemas.openxmlformats.org/officeDocument/2006/relationships/slide" Target="slides/slide77.xml"/><Relationship Id="rId86" Type="http://schemas.openxmlformats.org/officeDocument/2006/relationships/slide" Target="slides/slide80.xml"/><Relationship Id="rId85" Type="http://schemas.openxmlformats.org/officeDocument/2006/relationships/slide" Target="slides/slide79.xml"/><Relationship Id="rId88" Type="http://schemas.openxmlformats.org/officeDocument/2006/relationships/slide" Target="slides/slide82.xml"/><Relationship Id="rId150" Type="http://schemas.openxmlformats.org/officeDocument/2006/relationships/font" Target="fonts/MontserratMedium-bold.fntdata"/><Relationship Id="rId87" Type="http://schemas.openxmlformats.org/officeDocument/2006/relationships/slide" Target="slides/slide81.xml"/><Relationship Id="rId89" Type="http://schemas.openxmlformats.org/officeDocument/2006/relationships/slide" Target="slides/slide83.xml"/><Relationship Id="rId80" Type="http://schemas.openxmlformats.org/officeDocument/2006/relationships/slide" Target="slides/slide74.xml"/><Relationship Id="rId82" Type="http://schemas.openxmlformats.org/officeDocument/2006/relationships/slide" Target="slides/slide76.xml"/><Relationship Id="rId81" Type="http://schemas.openxmlformats.org/officeDocument/2006/relationships/slide" Target="slides/slide7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149" Type="http://schemas.openxmlformats.org/officeDocument/2006/relationships/font" Target="fonts/MontserratMedium-regular.fntdata"/><Relationship Id="rId4" Type="http://schemas.openxmlformats.org/officeDocument/2006/relationships/tableStyles" Target="tableStyles.xml"/><Relationship Id="rId148" Type="http://schemas.openxmlformats.org/officeDocument/2006/relationships/font" Target="fonts/Montserrat-boldItalic.fntdata"/><Relationship Id="rId9" Type="http://schemas.openxmlformats.org/officeDocument/2006/relationships/slide" Target="slides/slide3.xml"/><Relationship Id="rId143" Type="http://schemas.openxmlformats.org/officeDocument/2006/relationships/slide" Target="slides/slide137.xml"/><Relationship Id="rId142" Type="http://schemas.openxmlformats.org/officeDocument/2006/relationships/slide" Target="slides/slide136.xml"/><Relationship Id="rId141" Type="http://schemas.openxmlformats.org/officeDocument/2006/relationships/slide" Target="slides/slide135.xml"/><Relationship Id="rId140" Type="http://schemas.openxmlformats.org/officeDocument/2006/relationships/slide" Target="slides/slide134.xml"/><Relationship Id="rId5" Type="http://schemas.openxmlformats.org/officeDocument/2006/relationships/slideMaster" Target="slideMasters/slideMaster1.xml"/><Relationship Id="rId147" Type="http://schemas.openxmlformats.org/officeDocument/2006/relationships/font" Target="fonts/Montserrat-italic.fntdata"/><Relationship Id="rId6" Type="http://schemas.openxmlformats.org/officeDocument/2006/relationships/notesMaster" Target="notesMasters/notesMaster1.xml"/><Relationship Id="rId146" Type="http://schemas.openxmlformats.org/officeDocument/2006/relationships/font" Target="fonts/Montserrat-bold.fntdata"/><Relationship Id="rId7" Type="http://schemas.openxmlformats.org/officeDocument/2006/relationships/slide" Target="slides/slide1.xml"/><Relationship Id="rId145" Type="http://schemas.openxmlformats.org/officeDocument/2006/relationships/font" Target="fonts/Montserrat-regular.fntdata"/><Relationship Id="rId8" Type="http://schemas.openxmlformats.org/officeDocument/2006/relationships/slide" Target="slides/slide2.xml"/><Relationship Id="rId144" Type="http://schemas.openxmlformats.org/officeDocument/2006/relationships/slide" Target="slides/slide138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75" Type="http://schemas.openxmlformats.org/officeDocument/2006/relationships/slide" Target="slides/slide69.xml"/><Relationship Id="rId74" Type="http://schemas.openxmlformats.org/officeDocument/2006/relationships/slide" Target="slides/slide68.xml"/><Relationship Id="rId77" Type="http://schemas.openxmlformats.org/officeDocument/2006/relationships/slide" Target="slides/slide71.xml"/><Relationship Id="rId76" Type="http://schemas.openxmlformats.org/officeDocument/2006/relationships/slide" Target="slides/slide70.xml"/><Relationship Id="rId79" Type="http://schemas.openxmlformats.org/officeDocument/2006/relationships/slide" Target="slides/slide73.xml"/><Relationship Id="rId78" Type="http://schemas.openxmlformats.org/officeDocument/2006/relationships/slide" Target="slides/slide72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139" Type="http://schemas.openxmlformats.org/officeDocument/2006/relationships/slide" Target="slides/slide133.xml"/><Relationship Id="rId138" Type="http://schemas.openxmlformats.org/officeDocument/2006/relationships/slide" Target="slides/slide132.xml"/><Relationship Id="rId137" Type="http://schemas.openxmlformats.org/officeDocument/2006/relationships/slide" Target="slides/slide131.xml"/><Relationship Id="rId132" Type="http://schemas.openxmlformats.org/officeDocument/2006/relationships/slide" Target="slides/slide126.xml"/><Relationship Id="rId131" Type="http://schemas.openxmlformats.org/officeDocument/2006/relationships/slide" Target="slides/slide125.xml"/><Relationship Id="rId130" Type="http://schemas.openxmlformats.org/officeDocument/2006/relationships/slide" Target="slides/slide124.xml"/><Relationship Id="rId136" Type="http://schemas.openxmlformats.org/officeDocument/2006/relationships/slide" Target="slides/slide130.xml"/><Relationship Id="rId135" Type="http://schemas.openxmlformats.org/officeDocument/2006/relationships/slide" Target="slides/slide129.xml"/><Relationship Id="rId134" Type="http://schemas.openxmlformats.org/officeDocument/2006/relationships/slide" Target="slides/slide128.xml"/><Relationship Id="rId133" Type="http://schemas.openxmlformats.org/officeDocument/2006/relationships/slide" Target="slides/slide127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slide" Target="slides/slide6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9" Type="http://schemas.openxmlformats.org/officeDocument/2006/relationships/slide" Target="slides/slide53.xml"/><Relationship Id="rId154" Type="http://schemas.openxmlformats.org/officeDocument/2006/relationships/font" Target="fonts/QuattrocentoSans-bold.fntdata"/><Relationship Id="rId58" Type="http://schemas.openxmlformats.org/officeDocument/2006/relationships/slide" Target="slides/slide52.xml"/><Relationship Id="rId153" Type="http://schemas.openxmlformats.org/officeDocument/2006/relationships/font" Target="fonts/QuattrocentoSans-regular.fntdata"/><Relationship Id="rId152" Type="http://schemas.openxmlformats.org/officeDocument/2006/relationships/font" Target="fonts/MontserratMedium-boldItalic.fntdata"/><Relationship Id="rId151" Type="http://schemas.openxmlformats.org/officeDocument/2006/relationships/font" Target="fonts/MontserratMedium-italic.fntdata"/><Relationship Id="rId156" Type="http://schemas.openxmlformats.org/officeDocument/2006/relationships/font" Target="fonts/QuattrocentoSans-boldItalic.fntdata"/><Relationship Id="rId155" Type="http://schemas.openxmlformats.org/officeDocument/2006/relationships/font" Target="fonts/QuattrocentoSans-italic.fntdata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png>
</file>

<file path=ppt/media/image19.jpg>
</file>

<file path=ppt/media/image2.jpg>
</file>

<file path=ppt/media/image20.jp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.jpg>
</file>

<file path=ppt/media/image30.jpg>
</file>

<file path=ppt/media/image31.jpg>
</file>

<file path=ppt/media/image33.jpg>
</file>

<file path=ppt/media/image34.jpg>
</file>

<file path=ppt/media/image35.png>
</file>

<file path=ppt/media/image36.jpg>
</file>

<file path=ppt/media/image37.jpg>
</file>

<file path=ppt/media/image38.jpg>
</file>

<file path=ppt/media/image39.jpg>
</file>

<file path=ppt/media/image4.png>
</file>

<file path=ppt/media/image40.png>
</file>

<file path=ppt/media/image41.png>
</file>

<file path=ppt/media/image42.jpg>
</file>

<file path=ppt/media/image43.png>
</file>

<file path=ppt/media/image44.jpg>
</file>

<file path=ppt/media/image45.jpg>
</file>

<file path=ppt/media/image46.png>
</file>

<file path=ppt/media/image47.jpg>
</file>

<file path=ppt/media/image48.jpg>
</file>

<file path=ppt/media/image49.jpg>
</file>

<file path=ppt/media/image5.png>
</file>

<file path=ppt/media/image50.png>
</file>

<file path=ppt/media/image51.png>
</file>

<file path=ppt/media/image52.png>
</file>

<file path=ppt/media/image53.jpg>
</file>

<file path=ppt/media/image54.jpg>
</file>

<file path=ppt/media/image55.jpg>
</file>

<file path=ppt/media/image56.jpg>
</file>

<file path=ppt/media/image57.jpg>
</file>

<file path=ppt/media/image58.png>
</file>

<file path=ppt/media/image59.png>
</file>

<file path=ppt/media/image6.jpg>
</file>

<file path=ppt/media/image60.jpg>
</file>

<file path=ppt/media/image61.png>
</file>

<file path=ppt/media/image62.jpg>
</file>

<file path=ppt/media/image63.png>
</file>

<file path=ppt/media/image64.jpg>
</file>

<file path=ppt/media/image65.jpg>
</file>

<file path=ppt/media/image66.png>
</file>

<file path=ppt/media/image67.png>
</file>

<file path=ppt/media/image68.png>
</file>

<file path=ppt/media/image69.jpg>
</file>

<file path=ppt/media/image7.jpg>
</file>

<file path=ppt/media/image70.jpg>
</file>

<file path=ppt/media/image71.jpg>
</file>

<file path=ppt/media/image72.jpg>
</file>

<file path=ppt/media/image73.jpg>
</file>

<file path=ppt/media/image74.jpg>
</file>

<file path=ppt/media/image75.png>
</file>

<file path=ppt/media/image76.png>
</file>

<file path=ppt/media/image77.png>
</file>

<file path=ppt/media/image78.jpg>
</file>

<file path=ppt/media/image79.png>
</file>

<file path=ppt/media/image8.png>
</file>

<file path=ppt/media/image80.jpg>
</file>

<file path=ppt/media/image81.png>
</file>

<file path=ppt/media/image82.png>
</file>

<file path=ppt/media/image83.png>
</file>

<file path=ppt/media/image84.jpg>
</file>

<file path=ppt/media/image85.jpg>
</file>

<file path=ppt/media/image86.png>
</file>

<file path=ppt/media/image87.jpg>
</file>

<file path=ppt/media/image88.png>
</file>

<file path=ppt/media/image89.jpg>
</file>

<file path=ppt/media/image9.png>
</file>

<file path=ppt/media/image90.jpg>
</file>

<file path=ppt/media/image91.jpg>
</file>

<file path=ppt/media/image92.jpg>
</file>

<file path=ppt/media/image93.jpg>
</file>

<file path=ppt/media/image94.jpg>
</file>

<file path=ppt/media/image95.jp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290a736e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f290a736e4_0_5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f290a736e4_0_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gf290a736e4_0_94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eff8d43fb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geff8d43fba_0_35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f290a736e4_0_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gf290a736e4_0_96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f290a736e4_0_9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gf290a736e4_0_97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gf290a736e4_0_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gf290a736e4_0_985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f290a736e4_0_9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gf290a736e4_0_99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f290a736e4_0_10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gf290a736e4_0_100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gf290a736e4_0_10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gf290a736e4_0_102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f290a736e4_0_1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gf290a736e4_0_102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gf290a736e4_0_10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gf290a736e4_0_1035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f290a736e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f290a736e4_0_5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f290a736e4_0_10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gf290a736e4_0_105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gf290a736e4_0_10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7" name="Google Shape;1207;gf290a736e4_0_105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f290a736e4_0_10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gf290a736e4_0_107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f290a736e4_0_10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gf290a736e4_0_1076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f290a736e4_0_1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gf290a736e4_0_108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f290a736e4_0_10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gf290a736e4_0_108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f290a736e4_0_1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gf290a736e4_0_1096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gf290a736e4_0_1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gf290a736e4_0_110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f290a736e4_0_1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gf290a736e4_0_1114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f290a736e4_0_1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8" name="Google Shape;1278;gf290a736e4_0_112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f290a736e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f290a736e4_0_66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gf290a736e4_0_1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gf290a736e4_0_113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gf290a736e4_0_1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gf290a736e4_0_113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gf290a736e4_0_1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gf290a736e4_0_1147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f290a736e4_0_1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" name="Google Shape;1314;gf290a736e4_0_115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f290a736e4_0_1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gf290a736e4_0_116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gf290a736e4_0_1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gf290a736e4_0_1176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g161c53e27b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" name="Google Shape;1341;g161c53e27b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g161c53e27b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" name="Google Shape;1348;g161c53e27b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161c53e27b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161c53e27b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g16220d36f3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" name="Google Shape;1364;g16220d36f3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318f11c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f318f11c4b_0_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16220d36f3b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16220d36f3b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16220d36f3b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16220d36f3b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28818528fd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28818528f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g16220d36f3b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" name="Google Shape;1402;g16220d36f3b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307b438f9f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" name="Google Shape;1408;g307b438f9f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f290a736e4_0_1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5" name="Google Shape;1415;gf290a736e4_0_118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f290a736e4_0_1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gf290a736e4_0_1194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f290a736e4_0_1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gf290a736e4_0_1205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e616a3ca8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e616a3ca8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dd87c8db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dd87c8db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290a736e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f290a736e4_0_7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290a736e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f290a736e4_0_87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f290a736e4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f290a736e4_0_9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f290a736e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f290a736e4_0_11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f290a736e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f290a736e4_0_12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07c258b498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07c258b498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f290a736e4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f290a736e4_0_13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f290a736e4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f290a736e4_0_15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f290a736e4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f290a736e4_0_164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edd87c8dbe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edd87c8db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f290a736e4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f290a736e4_0_17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61c75e158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161c75e158f_0_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f290a736e4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gf290a736e4_0_19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f290a736e4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f290a736e4_0_19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07b438f9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307b438f9f1_0_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f290a736e4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f290a736e4_0_204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8818528fd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8818528fd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f290a736e4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f290a736e4_0_22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f290a736e4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f290a736e4_0_23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f290a736e4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f290a736e4_0_23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f290a736e4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gf290a736e4_0_246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f290a736e4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f290a736e4_0_25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f290a736e4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f290a736e4_0_26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f290a736e4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gf290a736e4_0_27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f290a736e4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gf290a736e4_0_285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f290a736e4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gf290a736e4_0_29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f290a736e4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f290a736e4_0_30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290a736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f290a736e4_0_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f290a736e4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gf290a736e4_0_307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f290a736e4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gf290a736e4_0_316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290a736e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gf290a736e4_0_32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f290a736e4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gf290a736e4_0_335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f290a736e4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gf290a736e4_0_34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f290a736e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gf290a736e4_0_34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f290a736e4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gf290a736e4_0_354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f290a736e4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gf290a736e4_0_35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61c75e158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g161c75e158f_0_77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61c75e158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g161c75e158f_0_84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290a736e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f290a736e4_0_25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f290a736e4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gf290a736e4_0_38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eff8d43fb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geff8d43fba_0_1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eff8d43f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geff8d43fba_0_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f290a736e4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gf290a736e4_0_396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f290a736e4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gf290a736e4_0_40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f290a736e4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gf290a736e4_0_407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f290a736e4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gf290a736e4_0_41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f290a736e4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gf290a736e4_0_41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f290a736e4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gf290a736e4_0_42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f290a736e4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gf290a736e4_0_42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290a736e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f290a736e4_0_3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f290a736e4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gf290a736e4_0_43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f290a736e4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gf290a736e4_0_439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f290a736e4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gf290a736e4_0_44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f290a736e4_0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gf290a736e4_0_456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f290a736e4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gf290a736e4_0_466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f290a736e4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gf290a736e4_0_475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f290a736e4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gf290a736e4_0_486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f290a736e4_0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gf290a736e4_0_51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f290a736e4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gf290a736e4_0_555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290a736e4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gf290a736e4_0_62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290a736e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f290a736e4_0_36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f290a736e4_0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gf290a736e4_0_667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f290a736e4_0_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gf290a736e4_0_67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f290a736e4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gf290a736e4_0_68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f290a736e4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gf290a736e4_0_69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f290a736e4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gf290a736e4_0_70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f290a736e4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gf290a736e4_0_70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f290a736e4_0_7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gf290a736e4_0_71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f290a736e4_0_7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gf290a736e4_0_724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f290a736e4_0_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gf290a736e4_0_734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f290a736e4_0_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gf290a736e4_0_74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f290a736e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f290a736e4_0_4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161c53e27b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g161c53e27b4_0_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161c53e27b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g161c53e27b4_0_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f290a736e4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gf290a736e4_0_747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f290a736e4_0_7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gf290a736e4_0_752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f290a736e4_0_7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gf290a736e4_0_757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f290a736e4_0_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gf290a736e4_0_76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f290a736e4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gf290a736e4_0_77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f290a736e4_0_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gf290a736e4_0_777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f290a736e4_0_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gf290a736e4_0_784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f290a736e4_0_7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gf290a736e4_0_791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290a736e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f290a736e4_0_47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f290a736e4_0_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gf290a736e4_0_79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f290a736e4_0_8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gf290a736e4_0_805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f290a736e4_0_9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gf290a736e4_0_903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f290a736e4_0_9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gf290a736e4_0_91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f290a736e4_0_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gf290a736e4_0_917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f290a736e4_0_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gf290a736e4_0_93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161c75e158f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g161c75e158f_0_180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f290a736e4_0_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gf290a736e4_0_935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161c75e158f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g161c75e158f_0_328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161c75e158f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g161c75e158f_0_254:notes"/>
          <p:cNvSpPr/>
          <p:nvPr>
            <p:ph idx="2" type="sldImg"/>
          </p:nvPr>
        </p:nvSpPr>
        <p:spPr>
          <a:xfrm>
            <a:off x="381188" y="685800"/>
            <a:ext cx="6096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5200"/>
              <a:buFont typeface="Montserrat Medium"/>
              <a:buNone/>
              <a:defRPr sz="5200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39046" y="580059"/>
            <a:ext cx="8466600" cy="9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3600">
                <a:solidFill>
                  <a:srgbClr val="99999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958030" y="2690731"/>
            <a:ext cx="7227900" cy="11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b="1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241550" y="109014"/>
            <a:ext cx="8661000" cy="9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3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1527764" y="1468052"/>
            <a:ext cx="6089100" cy="16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b="1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41550" y="109014"/>
            <a:ext cx="8661000" cy="9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3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600"/>
              <a:buFont typeface="Montserrat Medium"/>
              <a:buNone/>
              <a:defRPr sz="3600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800"/>
              <a:buFont typeface="Montserrat Medium"/>
              <a:buNone/>
              <a:defRPr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88.png"/><Relationship Id="rId4" Type="http://schemas.openxmlformats.org/officeDocument/2006/relationships/image" Target="../media/image67.png"/><Relationship Id="rId5" Type="http://schemas.openxmlformats.org/officeDocument/2006/relationships/image" Target="../media/image68.png"/><Relationship Id="rId6" Type="http://schemas.openxmlformats.org/officeDocument/2006/relationships/image" Target="../media/image63.png"/><Relationship Id="rId7" Type="http://schemas.openxmlformats.org/officeDocument/2006/relationships/image" Target="../media/image66.png"/><Relationship Id="rId8" Type="http://schemas.openxmlformats.org/officeDocument/2006/relationships/image" Target="../media/image82.pn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88.png"/><Relationship Id="rId4" Type="http://schemas.openxmlformats.org/officeDocument/2006/relationships/image" Target="../media/image67.png"/><Relationship Id="rId9" Type="http://schemas.openxmlformats.org/officeDocument/2006/relationships/hyperlink" Target="https://observablehq.com/@krisrs1128/the-bootstrap" TargetMode="External"/><Relationship Id="rId5" Type="http://schemas.openxmlformats.org/officeDocument/2006/relationships/image" Target="../media/image68.png"/><Relationship Id="rId6" Type="http://schemas.openxmlformats.org/officeDocument/2006/relationships/image" Target="../media/image63.png"/><Relationship Id="rId7" Type="http://schemas.openxmlformats.org/officeDocument/2006/relationships/image" Target="../media/image66.png"/><Relationship Id="rId8" Type="http://schemas.openxmlformats.org/officeDocument/2006/relationships/image" Target="../media/image82.pn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25.png"/><Relationship Id="rId4" Type="http://schemas.openxmlformats.org/officeDocument/2006/relationships/image" Target="../media/image24.jpg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69.jpg"/><Relationship Id="rId4" Type="http://schemas.openxmlformats.org/officeDocument/2006/relationships/image" Target="../media/image71.jp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69.jpg"/><Relationship Id="rId4" Type="http://schemas.openxmlformats.org/officeDocument/2006/relationships/image" Target="../media/image74.jpg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74.jpg"/><Relationship Id="rId4" Type="http://schemas.openxmlformats.org/officeDocument/2006/relationships/image" Target="../media/image69.jp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80.jpg"/><Relationship Id="rId4" Type="http://schemas.openxmlformats.org/officeDocument/2006/relationships/image" Target="../media/image75.png"/><Relationship Id="rId9" Type="http://schemas.openxmlformats.org/officeDocument/2006/relationships/image" Target="../media/image77.png"/><Relationship Id="rId5" Type="http://schemas.openxmlformats.org/officeDocument/2006/relationships/image" Target="../media/image81.png"/><Relationship Id="rId6" Type="http://schemas.openxmlformats.org/officeDocument/2006/relationships/image" Target="../media/image76.png"/><Relationship Id="rId7" Type="http://schemas.openxmlformats.org/officeDocument/2006/relationships/image" Target="../media/image83.png"/><Relationship Id="rId8" Type="http://schemas.openxmlformats.org/officeDocument/2006/relationships/image" Target="../media/image79.pn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7.xml"/><Relationship Id="rId3" Type="http://schemas.openxmlformats.org/officeDocument/2006/relationships/image" Target="../media/image93.jpg"/><Relationship Id="rId4" Type="http://schemas.openxmlformats.org/officeDocument/2006/relationships/image" Target="../media/image75.png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8.xml"/><Relationship Id="rId3" Type="http://schemas.openxmlformats.org/officeDocument/2006/relationships/image" Target="../media/image75.png"/><Relationship Id="rId4" Type="http://schemas.openxmlformats.org/officeDocument/2006/relationships/image" Target="../media/image78.jpg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9.xml"/><Relationship Id="rId3" Type="http://schemas.openxmlformats.org/officeDocument/2006/relationships/image" Target="../media/image75.png"/><Relationship Id="rId4" Type="http://schemas.openxmlformats.org/officeDocument/2006/relationships/image" Target="../media/image9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Relationship Id="rId4" Type="http://schemas.openxmlformats.org/officeDocument/2006/relationships/image" Target="../media/image16.jpg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0.xml"/><Relationship Id="rId3" Type="http://schemas.openxmlformats.org/officeDocument/2006/relationships/image" Target="../media/image75.png"/><Relationship Id="rId4" Type="http://schemas.openxmlformats.org/officeDocument/2006/relationships/image" Target="../media/image92.jpg"/><Relationship Id="rId5" Type="http://schemas.openxmlformats.org/officeDocument/2006/relationships/image" Target="../media/image91.jp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75.png"/><Relationship Id="rId4" Type="http://schemas.openxmlformats.org/officeDocument/2006/relationships/image" Target="../media/image92.jpg"/><Relationship Id="rId5" Type="http://schemas.openxmlformats.org/officeDocument/2006/relationships/image" Target="../media/image91.jp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75.png"/><Relationship Id="rId4" Type="http://schemas.openxmlformats.org/officeDocument/2006/relationships/image" Target="../media/image84.jpg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4.xml"/><Relationship Id="rId3" Type="http://schemas.openxmlformats.org/officeDocument/2006/relationships/image" Target="../media/image75.png"/><Relationship Id="rId4" Type="http://schemas.openxmlformats.org/officeDocument/2006/relationships/image" Target="../media/image87.jpg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75.png"/><Relationship Id="rId4" Type="http://schemas.openxmlformats.org/officeDocument/2006/relationships/image" Target="../media/image85.jpg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75.png"/><Relationship Id="rId4" Type="http://schemas.openxmlformats.org/officeDocument/2006/relationships/image" Target="../media/image94.jpg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7.xml"/><Relationship Id="rId3" Type="http://schemas.openxmlformats.org/officeDocument/2006/relationships/image" Target="../media/image75.png"/><Relationship Id="rId4" Type="http://schemas.openxmlformats.org/officeDocument/2006/relationships/image" Target="../media/image94.jpg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8.xml"/><Relationship Id="rId3" Type="http://schemas.openxmlformats.org/officeDocument/2006/relationships/image" Target="../media/image75.png"/><Relationship Id="rId4" Type="http://schemas.openxmlformats.org/officeDocument/2006/relationships/image" Target="../media/image95.jpg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95.jpg"/><Relationship Id="rId4" Type="http://schemas.openxmlformats.org/officeDocument/2006/relationships/image" Target="../media/image7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0.xml"/><Relationship Id="rId3" Type="http://schemas.openxmlformats.org/officeDocument/2006/relationships/image" Target="../media/image75.png"/><Relationship Id="rId4" Type="http://schemas.openxmlformats.org/officeDocument/2006/relationships/image" Target="../media/image90.jpg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75.png"/><Relationship Id="rId4" Type="http://schemas.openxmlformats.org/officeDocument/2006/relationships/image" Target="../media/image90.jp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75.pn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3.xml"/><Relationship Id="rId3" Type="http://schemas.openxmlformats.org/officeDocument/2006/relationships/image" Target="../media/image75.png"/><Relationship Id="rId4" Type="http://schemas.openxmlformats.org/officeDocument/2006/relationships/image" Target="../media/image89.jpg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4.xml"/><Relationship Id="rId3" Type="http://schemas.openxmlformats.org/officeDocument/2006/relationships/image" Target="../media/image75.png"/><Relationship Id="rId4" Type="http://schemas.openxmlformats.org/officeDocument/2006/relationships/image" Target="../media/image89.jpg"/><Relationship Id="rId5" Type="http://schemas.openxmlformats.org/officeDocument/2006/relationships/image" Target="../media/image86.png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5.xml"/><Relationship Id="rId3" Type="http://schemas.openxmlformats.org/officeDocument/2006/relationships/image" Target="../media/image103.png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6.xml"/><Relationship Id="rId3" Type="http://schemas.openxmlformats.org/officeDocument/2006/relationships/image" Target="../media/image99.png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7.xml"/><Relationship Id="rId3" Type="http://schemas.openxmlformats.org/officeDocument/2006/relationships/image" Target="../media/image98.png"/><Relationship Id="rId4" Type="http://schemas.openxmlformats.org/officeDocument/2006/relationships/image" Target="../media/image101.png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97.png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9.xml"/><Relationship Id="rId3" Type="http://schemas.openxmlformats.org/officeDocument/2006/relationships/image" Target="../media/image104.png"/><Relationship Id="rId4" Type="http://schemas.openxmlformats.org/officeDocument/2006/relationships/image" Target="../media/image10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0.xml"/><Relationship Id="rId3" Type="http://schemas.openxmlformats.org/officeDocument/2006/relationships/image" Target="../media/image100.png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1.xml"/><Relationship Id="rId3" Type="http://schemas.openxmlformats.org/officeDocument/2006/relationships/image" Target="../media/image96.png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2.xml"/><Relationship Id="rId3" Type="http://schemas.openxmlformats.org/officeDocument/2006/relationships/image" Target="../media/image96.png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3.xml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4.xml"/><Relationship Id="rId3" Type="http://schemas.openxmlformats.org/officeDocument/2006/relationships/hyperlink" Target="https://iclr.cc/virtual/2024/invited-talk/21799" TargetMode="External"/><Relationship Id="rId4" Type="http://schemas.openxmlformats.org/officeDocument/2006/relationships/image" Target="../media/image105.png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5.xml"/><Relationship Id="rId3" Type="http://schemas.openxmlformats.org/officeDocument/2006/relationships/image" Target="../media/image25.png"/><Relationship Id="rId4" Type="http://schemas.openxmlformats.org/officeDocument/2006/relationships/image" Target="../media/image24.jpg"/></Relationships>
</file>

<file path=ppt/slides/_rels/slide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6.xml"/></Relationships>
</file>

<file path=ppt/slides/_rels/slide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7.xml"/><Relationship Id="rId3" Type="http://schemas.openxmlformats.org/officeDocument/2006/relationships/image" Target="../media/image6.jpg"/></Relationships>
</file>

<file path=ppt/slides/_rels/slide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8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Relationship Id="rId4" Type="http://schemas.openxmlformats.org/officeDocument/2006/relationships/image" Target="../media/image1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Relationship Id="rId4" Type="http://schemas.openxmlformats.org/officeDocument/2006/relationships/image" Target="../media/image16.jpg"/><Relationship Id="rId5" Type="http://schemas.openxmlformats.org/officeDocument/2006/relationships/image" Target="../media/image2.jpg"/><Relationship Id="rId6" Type="http://schemas.openxmlformats.org/officeDocument/2006/relationships/image" Target="../media/image7.jpg"/><Relationship Id="rId7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Relationship Id="rId4" Type="http://schemas.openxmlformats.org/officeDocument/2006/relationships/image" Target="../media/image16.jpg"/><Relationship Id="rId5" Type="http://schemas.openxmlformats.org/officeDocument/2006/relationships/image" Target="../media/image19.jpg"/><Relationship Id="rId6" Type="http://schemas.openxmlformats.org/officeDocument/2006/relationships/image" Target="../media/image13.jpg"/><Relationship Id="rId7" Type="http://schemas.openxmlformats.org/officeDocument/2006/relationships/image" Target="../media/image15.jpg"/><Relationship Id="rId8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Relationship Id="rId4" Type="http://schemas.openxmlformats.org/officeDocument/2006/relationships/image" Target="../media/image16.jpg"/><Relationship Id="rId9" Type="http://schemas.openxmlformats.org/officeDocument/2006/relationships/image" Target="../media/image4.png"/><Relationship Id="rId5" Type="http://schemas.openxmlformats.org/officeDocument/2006/relationships/image" Target="../media/image12.jpg"/><Relationship Id="rId6" Type="http://schemas.openxmlformats.org/officeDocument/2006/relationships/image" Target="../media/image26.png"/><Relationship Id="rId7" Type="http://schemas.openxmlformats.org/officeDocument/2006/relationships/image" Target="../media/image9.png"/><Relationship Id="rId8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Relationship Id="rId4" Type="http://schemas.openxmlformats.org/officeDocument/2006/relationships/image" Target="../media/image16.jpg"/><Relationship Id="rId5" Type="http://schemas.openxmlformats.org/officeDocument/2006/relationships/image" Target="../media/image20.jpg"/><Relationship Id="rId6" Type="http://schemas.openxmlformats.org/officeDocument/2006/relationships/image" Target="../media/image22.jpg"/><Relationship Id="rId7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jpg"/><Relationship Id="rId4" Type="http://schemas.openxmlformats.org/officeDocument/2006/relationships/image" Target="../media/image16.jpg"/><Relationship Id="rId5" Type="http://schemas.openxmlformats.org/officeDocument/2006/relationships/image" Target="../media/image20.jpg"/><Relationship Id="rId6" Type="http://schemas.openxmlformats.org/officeDocument/2006/relationships/image" Target="../media/image22.jpg"/><Relationship Id="rId7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jpg"/><Relationship Id="rId4" Type="http://schemas.openxmlformats.org/officeDocument/2006/relationships/image" Target="../media/image16.jpg"/><Relationship Id="rId5" Type="http://schemas.openxmlformats.org/officeDocument/2006/relationships/image" Target="../media/image20.jpg"/><Relationship Id="rId6" Type="http://schemas.openxmlformats.org/officeDocument/2006/relationships/image" Target="../media/image23.png"/><Relationship Id="rId7" Type="http://schemas.openxmlformats.org/officeDocument/2006/relationships/image" Target="../media/image22.jpg"/><Relationship Id="rId8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jpg"/><Relationship Id="rId4" Type="http://schemas.openxmlformats.org/officeDocument/2006/relationships/image" Target="../media/image16.jpg"/><Relationship Id="rId5" Type="http://schemas.openxmlformats.org/officeDocument/2006/relationships/image" Target="../media/image20.jpg"/><Relationship Id="rId6" Type="http://schemas.openxmlformats.org/officeDocument/2006/relationships/image" Target="../media/image23.png"/><Relationship Id="rId7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files.speakerdeck.com/presentations/7e68b43159d646cf81eda9e1bded8213/Statistics_for_Hackers_-_PyCon2016.pdf" TargetMode="External"/><Relationship Id="rId4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jpg"/><Relationship Id="rId4" Type="http://schemas.openxmlformats.org/officeDocument/2006/relationships/image" Target="../media/image16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jpg"/><Relationship Id="rId4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cspeedrun.com/dream.pdf" TargetMode="External"/><Relationship Id="rId4" Type="http://schemas.openxmlformats.org/officeDocument/2006/relationships/image" Target="../media/image10.png"/><Relationship Id="rId9" Type="http://schemas.openxmlformats.org/officeDocument/2006/relationships/image" Target="../media/image27.png"/><Relationship Id="rId5" Type="http://schemas.openxmlformats.org/officeDocument/2006/relationships/hyperlink" Target="https://www.youtube.com/watch?v=8Ko3TdPy0TU" TargetMode="External"/><Relationship Id="rId6" Type="http://schemas.openxmlformats.org/officeDocument/2006/relationships/image" Target="../media/image8.png"/><Relationship Id="rId7" Type="http://schemas.openxmlformats.org/officeDocument/2006/relationships/image" Target="../media/image21.png"/><Relationship Id="rId8" Type="http://schemas.openxmlformats.org/officeDocument/2006/relationships/hyperlink" Target="https://www.chess.com/blog/CHESScom/hans-niemann-report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1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0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8.jpg"/><Relationship Id="rId4" Type="http://schemas.openxmlformats.org/officeDocument/2006/relationships/image" Target="../media/image34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8.jpg"/><Relationship Id="rId4" Type="http://schemas.openxmlformats.org/officeDocument/2006/relationships/image" Target="../media/image34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jpg"/><Relationship Id="rId4" Type="http://schemas.openxmlformats.org/officeDocument/2006/relationships/image" Target="../media/image34.jpg"/><Relationship Id="rId5" Type="http://schemas.openxmlformats.org/officeDocument/2006/relationships/image" Target="../media/image37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8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4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39.jp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3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3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6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7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7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9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1.png"/><Relationship Id="rId4" Type="http://schemas.openxmlformats.org/officeDocument/2006/relationships/image" Target="../media/image43.png"/><Relationship Id="rId5" Type="http://schemas.openxmlformats.org/officeDocument/2006/relationships/image" Target="../media/image40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41.png"/><Relationship Id="rId4" Type="http://schemas.openxmlformats.org/officeDocument/2006/relationships/image" Target="../media/image43.png"/><Relationship Id="rId5" Type="http://schemas.openxmlformats.org/officeDocument/2006/relationships/image" Target="../media/image40.png"/><Relationship Id="rId6" Type="http://schemas.openxmlformats.org/officeDocument/2006/relationships/image" Target="../media/image31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5.jpg"/><Relationship Id="rId4" Type="http://schemas.openxmlformats.org/officeDocument/2006/relationships/image" Target="../media/image48.jpg"/><Relationship Id="rId5" Type="http://schemas.openxmlformats.org/officeDocument/2006/relationships/image" Target="../media/image42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50.png"/><Relationship Id="rId4" Type="http://schemas.openxmlformats.org/officeDocument/2006/relationships/image" Target="../media/image46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50.png"/><Relationship Id="rId4" Type="http://schemas.openxmlformats.org/officeDocument/2006/relationships/image" Target="../media/image46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50.png"/><Relationship Id="rId4" Type="http://schemas.openxmlformats.org/officeDocument/2006/relationships/image" Target="../media/image46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50.png"/><Relationship Id="rId4" Type="http://schemas.openxmlformats.org/officeDocument/2006/relationships/image" Target="../media/image46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50.png"/><Relationship Id="rId4" Type="http://schemas.openxmlformats.org/officeDocument/2006/relationships/image" Target="../media/image46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50.png"/><Relationship Id="rId4" Type="http://schemas.openxmlformats.org/officeDocument/2006/relationships/image" Target="../media/image46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50.png"/><Relationship Id="rId4" Type="http://schemas.openxmlformats.org/officeDocument/2006/relationships/image" Target="../media/image46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50.png"/><Relationship Id="rId4" Type="http://schemas.openxmlformats.org/officeDocument/2006/relationships/image" Target="../media/image46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image" Target="../media/image7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56.jp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56.jp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56.jpg"/><Relationship Id="rId4" Type="http://schemas.openxmlformats.org/officeDocument/2006/relationships/image" Target="../media/image65.jpg"/><Relationship Id="rId5" Type="http://schemas.openxmlformats.org/officeDocument/2006/relationships/image" Target="../media/image59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52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58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24.jpg"/><Relationship Id="rId4" Type="http://schemas.openxmlformats.org/officeDocument/2006/relationships/image" Target="../media/image25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64.jp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61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73.jpg"/><Relationship Id="rId4" Type="http://schemas.openxmlformats.org/officeDocument/2006/relationships/image" Target="../media/image53.jp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54.jp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57.jpg"/><Relationship Id="rId4" Type="http://schemas.openxmlformats.org/officeDocument/2006/relationships/image" Target="../media/image55.jp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54.jp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54.jp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60.jpg"/><Relationship Id="rId4" Type="http://schemas.openxmlformats.org/officeDocument/2006/relationships/image" Target="../media/image72.jpg"/><Relationship Id="rId5" Type="http://schemas.openxmlformats.org/officeDocument/2006/relationships/image" Target="../media/image6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680">
                <a:latin typeface="Montserrat"/>
                <a:ea typeface="Montserrat"/>
                <a:cs typeface="Montserrat"/>
                <a:sym typeface="Montserrat"/>
              </a:rPr>
              <a:t>Cours 10 : Test d'hypothèse</a:t>
            </a:r>
            <a:endParaRPr sz="468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80">
                <a:latin typeface="Montserrat"/>
                <a:ea typeface="Montserrat"/>
                <a:cs typeface="Montserrat"/>
                <a:sym typeface="Montserrat"/>
              </a:rPr>
              <a:t>version expérimentale</a:t>
            </a:r>
            <a:endParaRPr sz="358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380"/>
              <a:t>Gauthier Gidel</a:t>
            </a:r>
            <a:endParaRPr sz="238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380"/>
              <a:t>2 Octobre 2024</a:t>
            </a:r>
            <a:endParaRPr sz="238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F9CB9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39" name="Google Shape;139;p26"/>
          <p:cNvSpPr txBox="1"/>
          <p:nvPr>
            <p:ph type="title"/>
          </p:nvPr>
        </p:nvSpPr>
        <p:spPr>
          <a:xfrm>
            <a:off x="1724025" y="2022300"/>
            <a:ext cx="56964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Échauffement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0" name="Google Shape;1090;p116"/>
          <p:cNvGrpSpPr/>
          <p:nvPr/>
        </p:nvGrpSpPr>
        <p:grpSpPr>
          <a:xfrm>
            <a:off x="0" y="857250"/>
            <a:ext cx="9103174" cy="4286250"/>
            <a:chOff x="0" y="1143000"/>
            <a:chExt cx="9103174" cy="5714999"/>
          </a:xfrm>
        </p:grpSpPr>
        <p:pic>
          <p:nvPicPr>
            <p:cNvPr id="1091" name="Google Shape;1091;p1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1143000"/>
              <a:ext cx="3082799" cy="5714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2" name="Google Shape;1092;p1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082799" y="4877550"/>
              <a:ext cx="1204075" cy="1980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3" name="Google Shape;1093;p1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286874" y="5227774"/>
              <a:ext cx="1204075" cy="16302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4" name="Google Shape;1094;p11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490949" y="5573975"/>
              <a:ext cx="1204075" cy="1284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5" name="Google Shape;1095;p11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695024" y="5924199"/>
              <a:ext cx="1204074" cy="9337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6" name="Google Shape;1096;p116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7899100" y="6307400"/>
              <a:ext cx="1204074" cy="5505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97" name="Google Shape;1097;p116"/>
          <p:cNvSpPr txBox="1"/>
          <p:nvPr>
            <p:ph type="title"/>
          </p:nvPr>
        </p:nvSpPr>
        <p:spPr>
          <a:xfrm>
            <a:off x="624850" y="234550"/>
            <a:ext cx="7527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Remarques sur le Bootstrapping (autoamorcage) 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98" name="Google Shape;1098;p116"/>
          <p:cNvSpPr txBox="1"/>
          <p:nvPr/>
        </p:nvSpPr>
        <p:spPr>
          <a:xfrm>
            <a:off x="894225" y="1253675"/>
            <a:ext cx="7872600" cy="38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457200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274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rebuchet MS"/>
              <a:buChar char="-"/>
            </a:pPr>
            <a:r>
              <a:rPr lang="en" sz="2100">
                <a:latin typeface="Trebuchet MS"/>
                <a:ea typeface="Trebuchet MS"/>
                <a:cs typeface="Trebuchet MS"/>
                <a:sym typeface="Trebuchet MS"/>
              </a:rPr>
              <a:t>Utilisez pour estimer les statistiques de vos données (moyenne, std, ...)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274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rebuchet MS"/>
              <a:buChar char="-"/>
            </a:pPr>
            <a:r>
              <a:rPr lang="en" sz="2100">
                <a:latin typeface="Trebuchet MS"/>
                <a:ea typeface="Trebuchet MS"/>
                <a:cs typeface="Trebuchet MS"/>
                <a:sym typeface="Trebuchet MS"/>
              </a:rPr>
              <a:t>bien étudié et repose sur de solides bases théoriques.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274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rebuchet MS"/>
              <a:buChar char="-"/>
            </a:pPr>
            <a:r>
              <a:rPr lang="en" sz="2100">
                <a:latin typeface="Trebuchet MS"/>
                <a:ea typeface="Trebuchet MS"/>
                <a:cs typeface="Trebuchet MS"/>
                <a:sym typeface="Trebuchet MS"/>
              </a:rPr>
              <a:t>L'amorçage ne fonctionne souvent pas bien pour les statistiques basées sur le classement (par exemple, la valeur maximale)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274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rebuchet MS"/>
              <a:buChar char="-"/>
            </a:pPr>
            <a:r>
              <a:rPr lang="en" sz="2100">
                <a:latin typeface="Trebuchet MS"/>
                <a:ea typeface="Trebuchet MS"/>
                <a:cs typeface="Trebuchet MS"/>
                <a:sym typeface="Trebuchet MS"/>
              </a:rPr>
              <a:t>Fonctionne mal avec très peu d'échantillons (N &gt; 20 est une bonne règle empirique)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274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rebuchet MS"/>
              <a:buChar char="-"/>
            </a:pPr>
            <a:r>
              <a:rPr lang="en" sz="2100">
                <a:latin typeface="Trebuchet MS"/>
                <a:ea typeface="Trebuchet MS"/>
                <a:cs typeface="Trebuchet MS"/>
                <a:sym typeface="Trebuchet MS"/>
              </a:rPr>
              <a:t>Comme toujours, faites attention aux biais de sélection et aux données non indépendantes !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3" name="Google Shape;1103;p117"/>
          <p:cNvGrpSpPr/>
          <p:nvPr/>
        </p:nvGrpSpPr>
        <p:grpSpPr>
          <a:xfrm>
            <a:off x="0" y="857250"/>
            <a:ext cx="9103174" cy="4286250"/>
            <a:chOff x="0" y="1143000"/>
            <a:chExt cx="9103174" cy="5714999"/>
          </a:xfrm>
        </p:grpSpPr>
        <p:pic>
          <p:nvPicPr>
            <p:cNvPr id="1104" name="Google Shape;1104;p1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1143000"/>
              <a:ext cx="3082799" cy="5714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5" name="Google Shape;1105;p1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082799" y="4877550"/>
              <a:ext cx="1204075" cy="1980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6" name="Google Shape;1106;p11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286874" y="5227774"/>
              <a:ext cx="1204075" cy="16302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7" name="Google Shape;1107;p11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490949" y="5573975"/>
              <a:ext cx="1204075" cy="1284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8" name="Google Shape;1108;p117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695024" y="5924199"/>
              <a:ext cx="1204074" cy="9337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9" name="Google Shape;1109;p117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7899100" y="6307400"/>
              <a:ext cx="1204074" cy="5505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10" name="Google Shape;1110;p117"/>
          <p:cNvSpPr txBox="1"/>
          <p:nvPr>
            <p:ph type="title"/>
          </p:nvPr>
        </p:nvSpPr>
        <p:spPr>
          <a:xfrm>
            <a:off x="624850" y="234553"/>
            <a:ext cx="5358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Remarques sur l'amorçage 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1" name="Google Shape;1111;p117"/>
          <p:cNvSpPr txBox="1"/>
          <p:nvPr/>
        </p:nvSpPr>
        <p:spPr>
          <a:xfrm>
            <a:off x="894218" y="965700"/>
            <a:ext cx="7872600" cy="41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33909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-"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Utilisez pour estimer les statistiques de vos données (moyenne, std, ...)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909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-"/>
            </a:pPr>
            <a:r>
              <a:t/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909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-"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bien étudié et repose sur de solides bases théoriques.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909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-"/>
            </a:pPr>
            <a:r>
              <a:t/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909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-"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L'amorçage ne fonctionne souvent pas bien pour les statistiques basées sur le classement (par exemple, la valeur maximale)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909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-"/>
            </a:pPr>
            <a:r>
              <a:t/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909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-"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Fonctionne mal avec très peu d'échantillons (N &gt; 20 est une bonne règle empirique)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909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-"/>
            </a:pPr>
            <a:r>
              <a:t/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9090" lvl="0" marL="401955" marR="90995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-"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Comme toujours, faites attention aux biais de sélection et aux données non indépendantes !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2" name="Google Shape;1112;p117"/>
          <p:cNvSpPr txBox="1"/>
          <p:nvPr/>
        </p:nvSpPr>
        <p:spPr>
          <a:xfrm>
            <a:off x="1678800" y="965700"/>
            <a:ext cx="5786400" cy="2505900"/>
          </a:xfrm>
          <a:prstGeom prst="rect">
            <a:avLst/>
          </a:prstGeom>
          <a:solidFill>
            <a:srgbClr val="FFE4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>
                <a:solidFill>
                  <a:schemeClr val="hlink"/>
                </a:solidFill>
                <a:hlinkClick r:id="rId9"/>
              </a:rPr>
              <a:t>Plus de diapositives sur le bootstrap</a:t>
            </a:r>
            <a:endParaRPr b="1" sz="2100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118"/>
          <p:cNvSpPr/>
          <p:nvPr/>
        </p:nvSpPr>
        <p:spPr>
          <a:xfrm>
            <a:off x="0" y="0"/>
            <a:ext cx="9127490" cy="5143500"/>
          </a:xfrm>
          <a:custGeom>
            <a:rect b="b" l="l" r="r" t="t"/>
            <a:pathLst>
              <a:path extrusionOk="0" h="6858000" w="9127490">
                <a:moveTo>
                  <a:pt x="0" y="0"/>
                </a:moveTo>
                <a:lnTo>
                  <a:pt x="9127474" y="0"/>
                </a:lnTo>
                <a:lnTo>
                  <a:pt x="91274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18" name="Google Shape;1118;p118"/>
          <p:cNvSpPr txBox="1"/>
          <p:nvPr>
            <p:ph type="title"/>
          </p:nvPr>
        </p:nvSpPr>
        <p:spPr>
          <a:xfrm>
            <a:off x="530225" y="320550"/>
            <a:ext cx="78795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/>
              <a:t>Quatre recettes pour les statistiques de hacker :</a:t>
            </a:r>
            <a:endParaRPr sz="3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9" name="Google Shape;1119;p118"/>
          <p:cNvSpPr txBox="1"/>
          <p:nvPr/>
        </p:nvSpPr>
        <p:spPr>
          <a:xfrm>
            <a:off x="936748" y="1710750"/>
            <a:ext cx="5202900" cy="22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SzPts val="3600"/>
              <a:buFont typeface="Trebuchet MS"/>
              <a:buAutoNum type="arabicPeriod"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Simulation directe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SzPts val="3600"/>
              <a:buFont typeface="Trebuchet MS"/>
              <a:buAutoNum type="arabicPeriod"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Mélange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SzPts val="3600"/>
              <a:buFont typeface="Trebuchet MS"/>
              <a:buAutoNum type="arabicPeriod"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Amorçage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(Bootstrap)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SzPts val="3600"/>
              <a:buFont typeface="Trebuchet MS"/>
              <a:buAutoNum type="arabicPeriod"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20" name="Google Shape;1120;p1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04450" y="2279244"/>
            <a:ext cx="492318" cy="4923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1" name="Google Shape;1121;p118"/>
          <p:cNvGrpSpPr/>
          <p:nvPr/>
        </p:nvGrpSpPr>
        <p:grpSpPr>
          <a:xfrm>
            <a:off x="3731500" y="1512788"/>
            <a:ext cx="4277530" cy="3630712"/>
            <a:chOff x="3424100" y="2017050"/>
            <a:chExt cx="5703374" cy="4840950"/>
          </a:xfrm>
        </p:grpSpPr>
        <p:pic>
          <p:nvPicPr>
            <p:cNvPr id="1122" name="Google Shape;1122;p1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480900" y="2017050"/>
              <a:ext cx="3646574" cy="484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3" name="Google Shape;1123;p1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562358" y="2281000"/>
              <a:ext cx="656424" cy="6564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4" name="Google Shape;1124;p1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424100" y="4612583"/>
              <a:ext cx="656424" cy="6564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9" name="Google Shape;1129;p1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130" name="Google Shape;1130;p119"/>
          <p:cNvSpPr txBox="1"/>
          <p:nvPr>
            <p:ph type="title"/>
          </p:nvPr>
        </p:nvSpPr>
        <p:spPr>
          <a:xfrm>
            <a:off x="1796825" y="1286932"/>
            <a:ext cx="5267400" cy="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Les ventes semblent montrer une tendance avec la température . . .</a:t>
            </a:r>
            <a:endParaRPr sz="2500"/>
          </a:p>
        </p:txBody>
      </p:sp>
      <p:pic>
        <p:nvPicPr>
          <p:cNvPr id="1131" name="Google Shape;1131;p1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0987" y="2035959"/>
            <a:ext cx="4114799" cy="280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" name="Google Shape;1136;p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137" name="Google Shape;1137;p120"/>
          <p:cNvSpPr txBox="1"/>
          <p:nvPr>
            <p:ph type="title"/>
          </p:nvPr>
        </p:nvSpPr>
        <p:spPr>
          <a:xfrm>
            <a:off x="1796825" y="1458375"/>
            <a:ext cx="69249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Mais quel modèle est le mieux adapté ?</a:t>
            </a:r>
            <a:endParaRPr/>
          </a:p>
        </p:txBody>
      </p:sp>
      <p:pic>
        <p:nvPicPr>
          <p:cNvPr id="1138" name="Google Shape;1138;p1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0987" y="2035921"/>
            <a:ext cx="4114799" cy="2800349"/>
          </a:xfrm>
          <a:prstGeom prst="rect">
            <a:avLst/>
          </a:prstGeom>
          <a:noFill/>
          <a:ln>
            <a:noFill/>
          </a:ln>
        </p:spPr>
      </p:pic>
      <p:sp>
        <p:nvSpPr>
          <p:cNvPr id="1139" name="Google Shape;1139;p120"/>
          <p:cNvSpPr txBox="1"/>
          <p:nvPr/>
        </p:nvSpPr>
        <p:spPr>
          <a:xfrm>
            <a:off x="6183674" y="3964039"/>
            <a:ext cx="24555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>
                <a:solidFill>
                  <a:srgbClr val="3C78D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 </a:t>
            </a:r>
            <a:r>
              <a:rPr lang="en" sz="3000">
                <a:solidFill>
                  <a:srgbClr val="3C78D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a + b</a:t>
            </a:r>
            <a:r>
              <a:rPr i="1" lang="en" sz="3000">
                <a:solidFill>
                  <a:srgbClr val="3C78D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 </a:t>
            </a:r>
            <a:r>
              <a:rPr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a + b</a:t>
            </a:r>
            <a:r>
              <a:rPr i="1"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 </a:t>
            </a:r>
            <a:r>
              <a:rPr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+ c</a:t>
            </a:r>
            <a:r>
              <a:rPr i="1"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baseline="30000" i="1"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baseline="30000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4" name="Google Shape;1144;p1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0987" y="2035959"/>
            <a:ext cx="4114799" cy="2800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5" name="Google Shape;1145;p121"/>
          <p:cNvGrpSpPr/>
          <p:nvPr/>
        </p:nvGrpSpPr>
        <p:grpSpPr>
          <a:xfrm>
            <a:off x="0" y="0"/>
            <a:ext cx="9143998" cy="2007431"/>
            <a:chOff x="0" y="0"/>
            <a:chExt cx="9143998" cy="2676574"/>
          </a:xfrm>
        </p:grpSpPr>
        <p:pic>
          <p:nvPicPr>
            <p:cNvPr id="1146" name="Google Shape;1146;p12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9143998" cy="2085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47" name="Google Shape;1147;p121"/>
            <p:cNvSpPr/>
            <p:nvPr/>
          </p:nvSpPr>
          <p:spPr>
            <a:xfrm>
              <a:off x="1833599" y="1673274"/>
              <a:ext cx="5476875" cy="1003300"/>
            </a:xfrm>
            <a:custGeom>
              <a:rect b="b" l="l" r="r" t="t"/>
              <a:pathLst>
                <a:path extrusionOk="0" h="1003300" w="5476875">
                  <a:moveTo>
                    <a:pt x="5476799" y="1003199"/>
                  </a:moveTo>
                  <a:lnTo>
                    <a:pt x="0" y="1003199"/>
                  </a:lnTo>
                  <a:lnTo>
                    <a:pt x="0" y="0"/>
                  </a:lnTo>
                  <a:lnTo>
                    <a:pt x="5476799" y="0"/>
                  </a:lnTo>
                  <a:lnTo>
                    <a:pt x="5476799" y="10031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148" name="Google Shape;1148;p121"/>
          <p:cNvSpPr txBox="1"/>
          <p:nvPr/>
        </p:nvSpPr>
        <p:spPr>
          <a:xfrm>
            <a:off x="6183674" y="3964039"/>
            <a:ext cx="24555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000">
              <a:solidFill>
                <a:srgbClr val="3C78D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49" name="Google Shape;1149;p121"/>
          <p:cNvSpPr txBox="1"/>
          <p:nvPr/>
        </p:nvSpPr>
        <p:spPr>
          <a:xfrm>
            <a:off x="6183674" y="3964039"/>
            <a:ext cx="24555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>
                <a:solidFill>
                  <a:srgbClr val="3C78D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 </a:t>
            </a:r>
            <a:r>
              <a:rPr lang="en" sz="3000">
                <a:solidFill>
                  <a:srgbClr val="3C78D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a + b</a:t>
            </a:r>
            <a:r>
              <a:rPr i="1" lang="en" sz="3000">
                <a:solidFill>
                  <a:srgbClr val="3C78D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 </a:t>
            </a:r>
            <a:r>
              <a:rPr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a + b</a:t>
            </a:r>
            <a:r>
              <a:rPr i="1"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 </a:t>
            </a:r>
            <a:r>
              <a:rPr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+ c</a:t>
            </a:r>
            <a:r>
              <a:rPr i="1"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baseline="30000" i="1"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baseline="30000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0" name="Google Shape;1150;p121"/>
          <p:cNvSpPr txBox="1"/>
          <p:nvPr/>
        </p:nvSpPr>
        <p:spPr>
          <a:xfrm>
            <a:off x="3912925" y="1267300"/>
            <a:ext cx="5231100" cy="19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-1380490" lvl="0" marL="1392555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Peut-on savoir en regardant l'erreur moyenne</a:t>
            </a: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?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711960" marR="702310" rtl="0" algn="l">
              <a:lnSpc>
                <a:spcPct val="100000"/>
              </a:lnSpc>
              <a:spcBef>
                <a:spcPts val="875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C78D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RMS error = 63.0  </a:t>
            </a:r>
            <a:r>
              <a:rPr lang="en" sz="30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RMS error = 51.5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5" name="Google Shape;1155;p1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557" y="1650196"/>
            <a:ext cx="3936373" cy="2743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6" name="Google Shape;1156;p1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157" name="Google Shape;1157;p122"/>
          <p:cNvSpPr txBox="1"/>
          <p:nvPr>
            <p:ph type="title"/>
          </p:nvPr>
        </p:nvSpPr>
        <p:spPr>
          <a:xfrm>
            <a:off x="488301" y="172958"/>
            <a:ext cx="80283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b="1" lang="en" sz="3300"/>
              <a:t>En général, des modèles plus flexibles</a:t>
            </a:r>
            <a:endParaRPr b="1" sz="3300"/>
          </a:p>
          <a:p>
            <a:pPr indent="0" lvl="0" marL="0" rtl="0" algn="ctr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b="1" lang="en" sz="3300"/>
              <a:t>ont toujours une erreur RMS inférieure.</a:t>
            </a:r>
            <a:endParaRPr b="1" sz="3300"/>
          </a:p>
        </p:txBody>
      </p:sp>
      <p:sp>
        <p:nvSpPr>
          <p:cNvPr id="1158" name="Google Shape;1158;p122"/>
          <p:cNvSpPr/>
          <p:nvPr/>
        </p:nvSpPr>
        <p:spPr>
          <a:xfrm>
            <a:off x="5978928" y="2883197"/>
            <a:ext cx="190500" cy="285750"/>
          </a:xfrm>
          <a:custGeom>
            <a:rect b="b" l="l" r="r" t="t"/>
            <a:pathLst>
              <a:path extrusionOk="0" h="381000" w="190500">
                <a:moveTo>
                  <a:pt x="190500" y="380999"/>
                </a:moveTo>
                <a:lnTo>
                  <a:pt x="0" y="380999"/>
                </a:lnTo>
                <a:lnTo>
                  <a:pt x="0" y="0"/>
                </a:lnTo>
                <a:lnTo>
                  <a:pt x="190500" y="0"/>
                </a:lnTo>
                <a:lnTo>
                  <a:pt x="190500" y="380999"/>
                </a:lnTo>
                <a:close/>
              </a:path>
            </a:pathLst>
          </a:custGeom>
          <a:solidFill>
            <a:srgbClr val="F9F9F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59" name="Google Shape;1159;p122"/>
          <p:cNvSpPr txBox="1"/>
          <p:nvPr/>
        </p:nvSpPr>
        <p:spPr>
          <a:xfrm>
            <a:off x="4779174" y="1461888"/>
            <a:ext cx="4243800" cy="23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700">
                <a:latin typeface="Palatino"/>
                <a:ea typeface="Palatino"/>
                <a:cs typeface="Palatino"/>
                <a:sym typeface="Palatino"/>
              </a:rPr>
              <a:t>y = a + bx</a:t>
            </a:r>
            <a:endParaRPr i="1" sz="2700">
              <a:latin typeface="Palatino"/>
              <a:ea typeface="Palatino"/>
              <a:cs typeface="Palatino"/>
              <a:sym typeface="Palatino"/>
            </a:endParaRPr>
          </a:p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700">
                <a:latin typeface="Palatino"/>
                <a:ea typeface="Palatino"/>
                <a:cs typeface="Palatino"/>
                <a:sym typeface="Palatino"/>
              </a:rPr>
              <a:t>y = a + bx + cx</a:t>
            </a:r>
            <a:r>
              <a:rPr baseline="30000" i="1" lang="en" sz="2700">
                <a:latin typeface="Palatino"/>
                <a:ea typeface="Palatino"/>
                <a:cs typeface="Palatino"/>
                <a:sym typeface="Palatino"/>
              </a:rPr>
              <a:t>2</a:t>
            </a:r>
            <a:endParaRPr baseline="30000" i="1" sz="2700">
              <a:latin typeface="Palatino"/>
              <a:ea typeface="Palatino"/>
              <a:cs typeface="Palatino"/>
              <a:sym typeface="Palatino"/>
            </a:endParaRPr>
          </a:p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700">
                <a:latin typeface="Palatino"/>
                <a:ea typeface="Palatino"/>
                <a:cs typeface="Palatino"/>
                <a:sym typeface="Palatino"/>
              </a:rPr>
              <a:t>y = a + bx + cx</a:t>
            </a:r>
            <a:r>
              <a:rPr baseline="30000" i="1" lang="en" sz="2700">
                <a:latin typeface="Palatino"/>
                <a:ea typeface="Palatino"/>
                <a:cs typeface="Palatino"/>
                <a:sym typeface="Palatino"/>
              </a:rPr>
              <a:t>2</a:t>
            </a:r>
            <a:r>
              <a:rPr i="1" lang="en" sz="2700">
                <a:latin typeface="Palatino"/>
                <a:ea typeface="Palatino"/>
                <a:cs typeface="Palatino"/>
                <a:sym typeface="Palatino"/>
              </a:rPr>
              <a:t> + dx</a:t>
            </a:r>
            <a:r>
              <a:rPr baseline="30000" i="1" lang="en" sz="2700">
                <a:latin typeface="Palatino"/>
                <a:ea typeface="Palatino"/>
                <a:cs typeface="Palatino"/>
                <a:sym typeface="Palatino"/>
              </a:rPr>
              <a:t>3</a:t>
            </a:r>
            <a:endParaRPr baseline="30000" i="1" sz="2700">
              <a:latin typeface="Palatino"/>
              <a:ea typeface="Palatino"/>
              <a:cs typeface="Palatino"/>
              <a:sym typeface="Palatino"/>
            </a:endParaRPr>
          </a:p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700">
                <a:latin typeface="Palatino"/>
                <a:ea typeface="Palatino"/>
                <a:cs typeface="Palatino"/>
                <a:sym typeface="Palatino"/>
              </a:rPr>
              <a:t>y = a + bx + cx</a:t>
            </a:r>
            <a:r>
              <a:rPr baseline="30000" i="1" lang="en" sz="2700">
                <a:latin typeface="Palatino"/>
                <a:ea typeface="Palatino"/>
                <a:cs typeface="Palatino"/>
                <a:sym typeface="Palatino"/>
              </a:rPr>
              <a:t>2</a:t>
            </a:r>
            <a:r>
              <a:rPr i="1" lang="en" sz="2700">
                <a:latin typeface="Palatino"/>
                <a:ea typeface="Palatino"/>
                <a:cs typeface="Palatino"/>
                <a:sym typeface="Palatino"/>
              </a:rPr>
              <a:t> + dx</a:t>
            </a:r>
            <a:r>
              <a:rPr baseline="30000" i="1" lang="en" sz="2700">
                <a:latin typeface="Palatino"/>
                <a:ea typeface="Palatino"/>
                <a:cs typeface="Palatino"/>
                <a:sym typeface="Palatino"/>
              </a:rPr>
              <a:t>3</a:t>
            </a:r>
            <a:r>
              <a:rPr i="1" lang="en" sz="2700">
                <a:latin typeface="Palatino"/>
                <a:ea typeface="Palatino"/>
                <a:cs typeface="Palatino"/>
                <a:sym typeface="Palatino"/>
              </a:rPr>
              <a:t> + ex</a:t>
            </a:r>
            <a:r>
              <a:rPr baseline="30000" i="1" lang="en" sz="2700">
                <a:latin typeface="Palatino"/>
                <a:ea typeface="Palatino"/>
                <a:cs typeface="Palatino"/>
                <a:sym typeface="Palatino"/>
              </a:rPr>
              <a:t>4</a:t>
            </a:r>
            <a:endParaRPr baseline="30000" i="1" sz="2700">
              <a:latin typeface="Palatino"/>
              <a:ea typeface="Palatino"/>
              <a:cs typeface="Palatino"/>
              <a:sym typeface="Palatino"/>
            </a:endParaRPr>
          </a:p>
          <a:p>
            <a:pPr indent="0" lvl="0" marL="5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700">
                <a:latin typeface="Palatino"/>
                <a:ea typeface="Palatino"/>
                <a:cs typeface="Palatino"/>
                <a:sym typeface="Palatino"/>
              </a:rPr>
              <a:t>y =  + ⋯</a:t>
            </a:r>
            <a:endParaRPr i="1" sz="2700">
              <a:latin typeface="Palatino"/>
              <a:ea typeface="Palatino"/>
              <a:cs typeface="Palatino"/>
              <a:sym typeface="Palatino"/>
            </a:endParaRPr>
          </a:p>
        </p:txBody>
      </p:sp>
      <p:grpSp>
        <p:nvGrpSpPr>
          <p:cNvPr id="1160" name="Google Shape;1160;p122"/>
          <p:cNvGrpSpPr/>
          <p:nvPr/>
        </p:nvGrpSpPr>
        <p:grpSpPr>
          <a:xfrm>
            <a:off x="843594" y="1681443"/>
            <a:ext cx="3901221" cy="1831693"/>
            <a:chOff x="843594" y="2241924"/>
            <a:chExt cx="3901221" cy="2442257"/>
          </a:xfrm>
        </p:grpSpPr>
        <p:sp>
          <p:nvSpPr>
            <p:cNvPr id="1161" name="Google Shape;1161;p122"/>
            <p:cNvSpPr/>
            <p:nvPr/>
          </p:nvSpPr>
          <p:spPr>
            <a:xfrm>
              <a:off x="936839" y="2241924"/>
              <a:ext cx="3740150" cy="963294"/>
            </a:xfrm>
            <a:custGeom>
              <a:rect b="b" l="l" r="r" t="t"/>
              <a:pathLst>
                <a:path extrusionOk="0" h="963294" w="3740150">
                  <a:moveTo>
                    <a:pt x="3739810" y="0"/>
                  </a:moveTo>
                  <a:lnTo>
                    <a:pt x="0" y="962997"/>
                  </a:lnTo>
                </a:path>
              </a:pathLst>
            </a:custGeom>
            <a:noFill/>
            <a:ln cap="flat" cmpd="sng" w="190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162" name="Google Shape;1162;p12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843594" y="3164926"/>
              <a:ext cx="110616" cy="799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3" name="Google Shape;1163;p122"/>
            <p:cNvSpPr/>
            <p:nvPr/>
          </p:nvSpPr>
          <p:spPr>
            <a:xfrm>
              <a:off x="1290107" y="2770749"/>
              <a:ext cx="3387090" cy="1846579"/>
            </a:xfrm>
            <a:custGeom>
              <a:rect b="b" l="l" r="r" t="t"/>
              <a:pathLst>
                <a:path extrusionOk="0" h="1846579" w="3387090">
                  <a:moveTo>
                    <a:pt x="3386542" y="0"/>
                  </a:moveTo>
                  <a:lnTo>
                    <a:pt x="0" y="1846092"/>
                  </a:lnTo>
                </a:path>
              </a:pathLst>
            </a:custGeom>
            <a:noFill/>
            <a:ln cap="flat" cmpd="sng" w="190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164" name="Google Shape;1164;p12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204677" y="4579690"/>
              <a:ext cx="110015" cy="880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5" name="Google Shape;1165;p122"/>
            <p:cNvSpPr/>
            <p:nvPr/>
          </p:nvSpPr>
          <p:spPr>
            <a:xfrm>
              <a:off x="1672050" y="3120124"/>
              <a:ext cx="3072765" cy="1501139"/>
            </a:xfrm>
            <a:custGeom>
              <a:rect b="b" l="l" r="r" t="t"/>
              <a:pathLst>
                <a:path extrusionOk="0" h="1501139" w="3072765">
                  <a:moveTo>
                    <a:pt x="3072199" y="0"/>
                  </a:moveTo>
                  <a:lnTo>
                    <a:pt x="0" y="1500828"/>
                  </a:lnTo>
                </a:path>
              </a:pathLst>
            </a:custGeom>
            <a:noFill/>
            <a:ln cap="flat" cmpd="sng" w="190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166" name="Google Shape;1166;p12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584847" y="4583156"/>
              <a:ext cx="110539" cy="852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7" name="Google Shape;1167;p122"/>
            <p:cNvSpPr/>
            <p:nvPr/>
          </p:nvSpPr>
          <p:spPr>
            <a:xfrm>
              <a:off x="1991152" y="3630049"/>
              <a:ext cx="2702560" cy="1001395"/>
            </a:xfrm>
            <a:custGeom>
              <a:rect b="b" l="l" r="r" t="t"/>
              <a:pathLst>
                <a:path extrusionOk="0" h="1001395" w="2702560">
                  <a:moveTo>
                    <a:pt x="2702022" y="0"/>
                  </a:moveTo>
                  <a:lnTo>
                    <a:pt x="0" y="1001283"/>
                  </a:lnTo>
                </a:path>
              </a:pathLst>
            </a:custGeom>
            <a:noFill/>
            <a:ln cap="flat" cmpd="sng" w="190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168" name="Google Shape;1168;p122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900563" y="4592303"/>
              <a:ext cx="111047" cy="785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9" name="Google Shape;1169;p122"/>
            <p:cNvSpPr/>
            <p:nvPr/>
          </p:nvSpPr>
          <p:spPr>
            <a:xfrm>
              <a:off x="2374925" y="4092774"/>
              <a:ext cx="2235835" cy="551814"/>
            </a:xfrm>
            <a:custGeom>
              <a:rect b="b" l="l" r="r" t="t"/>
              <a:pathLst>
                <a:path extrusionOk="0" h="551814" w="2235835">
                  <a:moveTo>
                    <a:pt x="2235624" y="0"/>
                  </a:moveTo>
                  <a:lnTo>
                    <a:pt x="0" y="551331"/>
                  </a:lnTo>
                </a:path>
              </a:pathLst>
            </a:custGeom>
            <a:noFill/>
            <a:ln cap="flat" cmpd="sng" w="190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170" name="Google Shape;1170;p122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2281464" y="4604031"/>
              <a:ext cx="110520" cy="80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5" name="Google Shape;1175;p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6625" y="1861584"/>
            <a:ext cx="4171949" cy="2800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6" name="Google Shape;1176;p1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177" name="Google Shape;1177;p123"/>
          <p:cNvSpPr txBox="1"/>
          <p:nvPr/>
        </p:nvSpPr>
        <p:spPr>
          <a:xfrm>
            <a:off x="1289625" y="1386982"/>
            <a:ext cx="53244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500">
                <a:latin typeface="Times New Roman"/>
                <a:ea typeface="Times New Roman"/>
                <a:cs typeface="Times New Roman"/>
                <a:sym typeface="Times New Roman"/>
              </a:rPr>
              <a:t>y = a + bx + cx</a:t>
            </a:r>
            <a:r>
              <a:rPr baseline="30000" i="1" lang="en" sz="250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i="1" lang="en" sz="2500">
                <a:latin typeface="Times New Roman"/>
                <a:ea typeface="Times New Roman"/>
                <a:cs typeface="Times New Roman"/>
                <a:sym typeface="Times New Roman"/>
              </a:rPr>
              <a:t> + dx</a:t>
            </a:r>
            <a:r>
              <a:rPr baseline="30000" i="1" lang="en" sz="250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i="1" lang="en" sz="2500">
                <a:latin typeface="Times New Roman"/>
                <a:ea typeface="Times New Roman"/>
                <a:cs typeface="Times New Roman"/>
                <a:sym typeface="Times New Roman"/>
              </a:rPr>
              <a:t> + ex</a:t>
            </a:r>
            <a:r>
              <a:rPr baseline="30000" i="1" lang="en" sz="2500"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i="1" lang="en" sz="2500">
                <a:latin typeface="Times New Roman"/>
                <a:ea typeface="Times New Roman"/>
                <a:cs typeface="Times New Roman"/>
                <a:sym typeface="Times New Roman"/>
              </a:rPr>
              <a:t> + fx</a:t>
            </a:r>
            <a:r>
              <a:rPr baseline="30000" i="1" lang="en" sz="2500"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r>
              <a:rPr i="1" lang="en" sz="2500">
                <a:latin typeface="Times New Roman"/>
                <a:ea typeface="Times New Roman"/>
                <a:cs typeface="Times New Roman"/>
                <a:sym typeface="Times New Roman"/>
              </a:rPr>
              <a:t> +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8" name="Google Shape;1178;p123"/>
          <p:cNvSpPr txBox="1"/>
          <p:nvPr/>
        </p:nvSpPr>
        <p:spPr>
          <a:xfrm>
            <a:off x="6061567" y="1436691"/>
            <a:ext cx="203100" cy="4617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33333"/>
                </a:solidFill>
              </a:rPr>
              <a:t>⋯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9" name="Google Shape;1179;p123"/>
          <p:cNvSpPr txBox="1"/>
          <p:nvPr/>
        </p:nvSpPr>
        <p:spPr>
          <a:xfrm>
            <a:off x="6614029" y="1386975"/>
            <a:ext cx="15114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500">
                <a:latin typeface="Times New Roman"/>
                <a:ea typeface="Times New Roman"/>
                <a:cs typeface="Times New Roman"/>
                <a:sym typeface="Times New Roman"/>
              </a:rPr>
              <a:t>+ nx</a:t>
            </a:r>
            <a:r>
              <a:rPr baseline="30000" i="1" lang="en" sz="2500">
                <a:latin typeface="Times New Roman"/>
                <a:ea typeface="Times New Roman"/>
                <a:cs typeface="Times New Roman"/>
                <a:sym typeface="Times New Roman"/>
              </a:rPr>
              <a:t>14</a:t>
            </a:r>
            <a:endParaRPr baseline="30000" i="1"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0" name="Google Shape;1180;p123"/>
          <p:cNvSpPr txBox="1"/>
          <p:nvPr>
            <p:ph type="title"/>
          </p:nvPr>
        </p:nvSpPr>
        <p:spPr>
          <a:xfrm>
            <a:off x="2318422" y="198825"/>
            <a:ext cx="6261000" cy="11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875">
            <a:noAutofit/>
          </a:bodyPr>
          <a:lstStyle/>
          <a:p>
            <a:pPr indent="83820" lvl="0" marL="12700" marR="5080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L'erreur RMS ne raconte pas toute l'histoire.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5" name="Google Shape;1185;p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186" name="Google Shape;1186;p124"/>
          <p:cNvSpPr txBox="1"/>
          <p:nvPr>
            <p:ph type="title"/>
          </p:nvPr>
        </p:nvSpPr>
        <p:spPr>
          <a:xfrm>
            <a:off x="254616" y="1559620"/>
            <a:ext cx="8635500" cy="1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240284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/>
              <a:t>Ne vous inquiétez pas: les </a:t>
            </a:r>
            <a:r>
              <a:rPr b="1" lang="en" sz="4000"/>
              <a:t>statisticiens</a:t>
            </a:r>
            <a:r>
              <a:rPr b="1" lang="en" sz="4000"/>
              <a:t> ont tout compris.</a:t>
            </a:r>
            <a:endParaRPr sz="4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87" name="Google Shape;1187;p1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55035" y="2872256"/>
            <a:ext cx="2876861" cy="2271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2" name="Google Shape;1192;p1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193" name="Google Shape;1193;p125"/>
          <p:cNvSpPr txBox="1"/>
          <p:nvPr/>
        </p:nvSpPr>
        <p:spPr>
          <a:xfrm>
            <a:off x="474397" y="234553"/>
            <a:ext cx="33783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Méthode classique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94" name="Google Shape;1194;p125"/>
          <p:cNvSpPr txBox="1"/>
          <p:nvPr/>
        </p:nvSpPr>
        <p:spPr>
          <a:xfrm>
            <a:off x="254800" y="1706425"/>
            <a:ext cx="3247500" cy="12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925">
            <a:noAutofit/>
          </a:bodyPr>
          <a:lstStyle/>
          <a:p>
            <a:pPr indent="0" lvl="0" marL="12700" marR="508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La différence d'erreur quadratique moyenne suit la distribution du chi carré :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95" name="Google Shape;1195;p1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71499" y="1679043"/>
            <a:ext cx="4000499" cy="928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27"/>
          <p:cNvGrpSpPr/>
          <p:nvPr/>
        </p:nvGrpSpPr>
        <p:grpSpPr>
          <a:xfrm>
            <a:off x="6398974" y="1902113"/>
            <a:ext cx="2058769" cy="3241385"/>
            <a:chOff x="6398974" y="2536150"/>
            <a:chExt cx="2745025" cy="4321846"/>
          </a:xfrm>
        </p:grpSpPr>
        <p:pic>
          <p:nvPicPr>
            <p:cNvPr id="145" name="Google Shape;145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78074" y="2819227"/>
              <a:ext cx="2365925" cy="40387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2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398974" y="2536150"/>
              <a:ext cx="814199" cy="717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7" name="Google Shape;147;p27"/>
          <p:cNvSpPr txBox="1"/>
          <p:nvPr/>
        </p:nvSpPr>
        <p:spPr>
          <a:xfrm>
            <a:off x="472399" y="1488096"/>
            <a:ext cx="6113100" cy="20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Trebuchet MS"/>
                <a:ea typeface="Trebuchet MS"/>
                <a:cs typeface="Trebuchet MS"/>
                <a:sym typeface="Trebuchet MS"/>
              </a:rPr>
              <a:t>Vous lancez une pièce 30 fois et voyez 22 faces. Est-ce une pièce équitable?</a:t>
            </a:r>
            <a:endParaRPr sz="35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298075" y="317875"/>
            <a:ext cx="64245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19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Échauffement : tirage au sort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0" name="Google Shape;120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01" name="Google Shape;1201;p126"/>
          <p:cNvSpPr txBox="1"/>
          <p:nvPr>
            <p:ph type="title"/>
          </p:nvPr>
        </p:nvSpPr>
        <p:spPr>
          <a:xfrm>
            <a:off x="474397" y="234553"/>
            <a:ext cx="33783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Méthode classique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02" name="Google Shape;1202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14499" y="1679043"/>
            <a:ext cx="4000499" cy="928687"/>
          </a:xfrm>
          <a:prstGeom prst="rect">
            <a:avLst/>
          </a:prstGeom>
          <a:noFill/>
          <a:ln>
            <a:noFill/>
          </a:ln>
        </p:spPr>
      </p:pic>
      <p:sp>
        <p:nvSpPr>
          <p:cNvPr id="1203" name="Google Shape;1203;p126"/>
          <p:cNvSpPr txBox="1"/>
          <p:nvPr/>
        </p:nvSpPr>
        <p:spPr>
          <a:xfrm>
            <a:off x="254800" y="1706425"/>
            <a:ext cx="4235100" cy="26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925">
            <a:noAutofit/>
          </a:bodyPr>
          <a:lstStyle/>
          <a:p>
            <a:pPr indent="0" lvl="0" marL="12700" marR="0" rtl="0" algn="just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La différence d'erreur quadratique moyenne suit la distribution du chi carré :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0" rtl="0" algn="just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0" rtl="0" algn="just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On peut estimer facilement les degrés de liberté car les modèles sont simples. . .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0" rtl="0" algn="just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04" name="Google Shape;1204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13925" y="2818875"/>
            <a:ext cx="1943099" cy="120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9" name="Google Shape;1209;p1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10" name="Google Shape;1210;p127"/>
          <p:cNvSpPr txBox="1"/>
          <p:nvPr>
            <p:ph type="title"/>
          </p:nvPr>
        </p:nvSpPr>
        <p:spPr>
          <a:xfrm>
            <a:off x="474397" y="234553"/>
            <a:ext cx="33783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Méthode classique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11" name="Google Shape;1211;p127"/>
          <p:cNvSpPr txBox="1"/>
          <p:nvPr/>
        </p:nvSpPr>
        <p:spPr>
          <a:xfrm>
            <a:off x="267500" y="1729666"/>
            <a:ext cx="3530100" cy="48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Différence de moyenne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L'erreur au carré suit la distribution du chi carré :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Peut estimer facilement les degrés de liberté car les modèles sont imbriqués. . .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Branchez nos numéros. . .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212" name="Google Shape;1212;p127"/>
          <p:cNvGrpSpPr/>
          <p:nvPr/>
        </p:nvGrpSpPr>
        <p:grpSpPr>
          <a:xfrm>
            <a:off x="3671499" y="1679043"/>
            <a:ext cx="4000499" cy="2339981"/>
            <a:chOff x="3671499" y="2238724"/>
            <a:chExt cx="5333999" cy="3119975"/>
          </a:xfrm>
        </p:grpSpPr>
        <p:pic>
          <p:nvPicPr>
            <p:cNvPr id="1213" name="Google Shape;1213;p12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671499" y="2238724"/>
              <a:ext cx="5333999" cy="1238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4" name="Google Shape;1214;p12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970925" y="3758500"/>
              <a:ext cx="2590799" cy="16001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15" name="Google Shape;1215;p127"/>
          <p:cNvGrpSpPr/>
          <p:nvPr/>
        </p:nvGrpSpPr>
        <p:grpSpPr>
          <a:xfrm>
            <a:off x="15050" y="1450443"/>
            <a:ext cx="9129395" cy="3625388"/>
            <a:chOff x="15050" y="1933924"/>
            <a:chExt cx="9129395" cy="4833850"/>
          </a:xfrm>
        </p:grpSpPr>
        <p:sp>
          <p:nvSpPr>
            <p:cNvPr id="1216" name="Google Shape;1216;p127"/>
            <p:cNvSpPr/>
            <p:nvPr/>
          </p:nvSpPr>
          <p:spPr>
            <a:xfrm>
              <a:off x="15050" y="2195774"/>
              <a:ext cx="9129395" cy="4572000"/>
            </a:xfrm>
            <a:custGeom>
              <a:rect b="b" l="l" r="r" t="t"/>
              <a:pathLst>
                <a:path extrusionOk="0" h="4572000" w="9129395">
                  <a:moveTo>
                    <a:pt x="0" y="0"/>
                  </a:moveTo>
                  <a:lnTo>
                    <a:pt x="9128949" y="0"/>
                  </a:lnTo>
                  <a:lnTo>
                    <a:pt x="9128949" y="4571999"/>
                  </a:lnTo>
                  <a:lnTo>
                    <a:pt x="0" y="4571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6745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7" name="Google Shape;1217;p127"/>
            <p:cNvSpPr/>
            <p:nvPr/>
          </p:nvSpPr>
          <p:spPr>
            <a:xfrm>
              <a:off x="1342200" y="1933924"/>
              <a:ext cx="6459855" cy="2321560"/>
            </a:xfrm>
            <a:custGeom>
              <a:rect b="b" l="l" r="r" t="t"/>
              <a:pathLst>
                <a:path extrusionOk="0" h="2321560" w="6459855">
                  <a:moveTo>
                    <a:pt x="6459599" y="2321399"/>
                  </a:moveTo>
                  <a:lnTo>
                    <a:pt x="0" y="2321399"/>
                  </a:lnTo>
                  <a:lnTo>
                    <a:pt x="0" y="0"/>
                  </a:lnTo>
                  <a:lnTo>
                    <a:pt x="6459599" y="0"/>
                  </a:lnTo>
                  <a:lnTo>
                    <a:pt x="6459599" y="2321399"/>
                  </a:lnTo>
                  <a:close/>
                </a:path>
              </a:pathLst>
            </a:custGeom>
            <a:solidFill>
              <a:srgbClr val="FFFFFF">
                <a:alpha val="6353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218" name="Google Shape;1218;p127"/>
          <p:cNvSpPr txBox="1"/>
          <p:nvPr>
            <p:ph idx="1" type="body"/>
          </p:nvPr>
        </p:nvSpPr>
        <p:spPr>
          <a:xfrm>
            <a:off x="1527764" y="1468052"/>
            <a:ext cx="6089100" cy="22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065" marR="5080" rtl="0" algn="ctr">
              <a:lnSpc>
                <a:spcPct val="100299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200"/>
              <a:t>Attendez… à quelle question </a:t>
            </a:r>
            <a:r>
              <a:rPr lang="en" sz="4200"/>
              <a:t>essayons-nous</a:t>
            </a:r>
            <a:r>
              <a:rPr lang="en" sz="4200"/>
              <a:t> de répondre à nouveau ?</a:t>
            </a:r>
            <a:endParaRPr sz="4200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128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74" y="0"/>
                </a:lnTo>
                <a:lnTo>
                  <a:pt x="91439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D0E0E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24" name="Google Shape;1224;p128"/>
          <p:cNvSpPr txBox="1"/>
          <p:nvPr>
            <p:ph type="title"/>
          </p:nvPr>
        </p:nvSpPr>
        <p:spPr>
          <a:xfrm>
            <a:off x="1810626" y="1559625"/>
            <a:ext cx="63147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-370840" lvl="0" marL="382905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Une autre approche : la validation croisée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" name="Google Shape;1229;p1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30" name="Google Shape;1230;p129"/>
          <p:cNvSpPr txBox="1"/>
          <p:nvPr>
            <p:ph type="title"/>
          </p:nvPr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31" name="Google Shape;1231;p1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14500" y="1732350"/>
            <a:ext cx="4114799" cy="280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6" name="Google Shape;1236;p1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37" name="Google Shape;1237;p130"/>
          <p:cNvSpPr txBox="1"/>
          <p:nvPr/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38" name="Google Shape;1238;p1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14512" y="1732359"/>
            <a:ext cx="4114799" cy="2800349"/>
          </a:xfrm>
          <a:prstGeom prst="rect">
            <a:avLst/>
          </a:prstGeom>
          <a:noFill/>
          <a:ln>
            <a:noFill/>
          </a:ln>
        </p:spPr>
      </p:pic>
      <p:sp>
        <p:nvSpPr>
          <p:cNvPr id="1239" name="Google Shape;1239;p130"/>
          <p:cNvSpPr txBox="1"/>
          <p:nvPr/>
        </p:nvSpPr>
        <p:spPr>
          <a:xfrm>
            <a:off x="2732237" y="1363619"/>
            <a:ext cx="39153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1. Données fractionnées au hasard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4" name="Google Shape;1244;p1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45" name="Google Shape;1245;p131"/>
          <p:cNvSpPr txBox="1"/>
          <p:nvPr/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46" name="Google Shape;1246;p1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2450" y="1889521"/>
            <a:ext cx="6000748" cy="2343149"/>
          </a:xfrm>
          <a:prstGeom prst="rect">
            <a:avLst/>
          </a:prstGeom>
          <a:noFill/>
          <a:ln>
            <a:noFill/>
          </a:ln>
        </p:spPr>
      </p:pic>
      <p:sp>
        <p:nvSpPr>
          <p:cNvPr id="1247" name="Google Shape;1247;p131"/>
          <p:cNvSpPr txBox="1"/>
          <p:nvPr/>
        </p:nvSpPr>
        <p:spPr>
          <a:xfrm>
            <a:off x="2732237" y="1363619"/>
            <a:ext cx="39153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1. Données fractionnées au hasard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2" name="Google Shape;1252;p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53" name="Google Shape;1253;p132"/>
          <p:cNvSpPr txBox="1"/>
          <p:nvPr/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54" name="Google Shape;1254;p1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2450" y="1889521"/>
            <a:ext cx="6000748" cy="2343149"/>
          </a:xfrm>
          <a:prstGeom prst="rect">
            <a:avLst/>
          </a:prstGeom>
          <a:noFill/>
          <a:ln>
            <a:noFill/>
          </a:ln>
        </p:spPr>
      </p:pic>
      <p:sp>
        <p:nvSpPr>
          <p:cNvPr id="1255" name="Google Shape;1255;p132"/>
          <p:cNvSpPr txBox="1"/>
          <p:nvPr/>
        </p:nvSpPr>
        <p:spPr>
          <a:xfrm>
            <a:off x="1191263" y="1363619"/>
            <a:ext cx="67614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2. Trouvez le meilleur modèle pour chaque sous-ensemble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0" name="Google Shape;1260;p1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61" name="Google Shape;1261;p133"/>
          <p:cNvSpPr txBox="1"/>
          <p:nvPr/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262" name="Google Shape;1262;p133"/>
          <p:cNvGrpSpPr/>
          <p:nvPr/>
        </p:nvGrpSpPr>
        <p:grpSpPr>
          <a:xfrm>
            <a:off x="552404" y="1889525"/>
            <a:ext cx="5896735" cy="2343149"/>
            <a:chOff x="552450" y="2519362"/>
            <a:chExt cx="8000998" cy="3124199"/>
          </a:xfrm>
        </p:grpSpPr>
        <p:pic>
          <p:nvPicPr>
            <p:cNvPr id="1263" name="Google Shape;1263;p1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52450" y="2519362"/>
              <a:ext cx="8000998" cy="31241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64" name="Google Shape;1264;p133"/>
            <p:cNvSpPr/>
            <p:nvPr/>
          </p:nvSpPr>
          <p:spPr>
            <a:xfrm>
              <a:off x="3443950" y="3506874"/>
              <a:ext cx="1807210" cy="0"/>
            </a:xfrm>
            <a:custGeom>
              <a:rect b="b" l="l" r="r" t="t"/>
              <a:pathLst>
                <a:path extrusionOk="0" h="120000" w="1807210">
                  <a:moveTo>
                    <a:pt x="1807199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142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5" name="Google Shape;1265;p133"/>
            <p:cNvSpPr/>
            <p:nvPr/>
          </p:nvSpPr>
          <p:spPr>
            <a:xfrm>
              <a:off x="2925245" y="3318081"/>
              <a:ext cx="518795" cy="377825"/>
            </a:xfrm>
            <a:custGeom>
              <a:rect b="b" l="l" r="r" t="t"/>
              <a:pathLst>
                <a:path extrusionOk="0" h="377825" w="518795">
                  <a:moveTo>
                    <a:pt x="518704" y="377585"/>
                  </a:moveTo>
                  <a:lnTo>
                    <a:pt x="0" y="188792"/>
                  </a:lnTo>
                  <a:lnTo>
                    <a:pt x="518704" y="0"/>
                  </a:lnTo>
                  <a:lnTo>
                    <a:pt x="518704" y="377585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6" name="Google Shape;1266;p133"/>
            <p:cNvSpPr/>
            <p:nvPr/>
          </p:nvSpPr>
          <p:spPr>
            <a:xfrm>
              <a:off x="2925245" y="3318081"/>
              <a:ext cx="518795" cy="377825"/>
            </a:xfrm>
            <a:custGeom>
              <a:rect b="b" l="l" r="r" t="t"/>
              <a:pathLst>
                <a:path extrusionOk="0" h="377825" w="518795">
                  <a:moveTo>
                    <a:pt x="518704" y="0"/>
                  </a:moveTo>
                  <a:lnTo>
                    <a:pt x="0" y="188792"/>
                  </a:lnTo>
                  <a:lnTo>
                    <a:pt x="518704" y="377585"/>
                  </a:lnTo>
                  <a:lnTo>
                    <a:pt x="518704" y="0"/>
                  </a:lnTo>
                  <a:close/>
                </a:path>
              </a:pathLst>
            </a:custGeom>
            <a:noFill/>
            <a:ln cap="flat" cmpd="sng" w="1142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267" name="Google Shape;1267;p133"/>
          <p:cNvSpPr txBox="1"/>
          <p:nvPr/>
        </p:nvSpPr>
        <p:spPr>
          <a:xfrm>
            <a:off x="1485966" y="1363619"/>
            <a:ext cx="6172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3. Comparez les modèles entre les sous-ensembles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2" name="Google Shape;1272;p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73" name="Google Shape;1273;p134"/>
          <p:cNvSpPr txBox="1"/>
          <p:nvPr/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74" name="Google Shape;1274;p134"/>
          <p:cNvSpPr txBox="1"/>
          <p:nvPr/>
        </p:nvSpPr>
        <p:spPr>
          <a:xfrm>
            <a:off x="1485966" y="1363619"/>
            <a:ext cx="6172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3. Comparez les modèles entre les sous-ensembles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75" name="Google Shape;1275;p1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2450" y="1889521"/>
            <a:ext cx="6000748" cy="234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0" name="Google Shape;1280;p1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450" y="1889521"/>
            <a:ext cx="6000748" cy="2343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1" name="Google Shape;1281;p1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82" name="Google Shape;1282;p135"/>
          <p:cNvSpPr txBox="1"/>
          <p:nvPr/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83" name="Google Shape;1283;p135"/>
          <p:cNvSpPr txBox="1"/>
          <p:nvPr/>
        </p:nvSpPr>
        <p:spPr>
          <a:xfrm>
            <a:off x="1485966" y="1363619"/>
            <a:ext cx="6172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3. Comparez les modèles entre les sous-ensembles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284" name="Google Shape;1284;p135"/>
          <p:cNvGrpSpPr/>
          <p:nvPr/>
        </p:nvGrpSpPr>
        <p:grpSpPr>
          <a:xfrm>
            <a:off x="2922099" y="2882912"/>
            <a:ext cx="2665559" cy="283369"/>
            <a:chOff x="2922099" y="3843882"/>
            <a:chExt cx="2665559" cy="377825"/>
          </a:xfrm>
        </p:grpSpPr>
        <p:sp>
          <p:nvSpPr>
            <p:cNvPr id="1285" name="Google Shape;1285;p135"/>
            <p:cNvSpPr/>
            <p:nvPr/>
          </p:nvSpPr>
          <p:spPr>
            <a:xfrm>
              <a:off x="2922099" y="4032665"/>
              <a:ext cx="2146935" cy="22860"/>
            </a:xfrm>
            <a:custGeom>
              <a:rect b="b" l="l" r="r" t="t"/>
              <a:pathLst>
                <a:path extrusionOk="0" h="22860" w="2146935">
                  <a:moveTo>
                    <a:pt x="0" y="22509"/>
                  </a:moveTo>
                  <a:lnTo>
                    <a:pt x="2146837" y="0"/>
                  </a:lnTo>
                </a:path>
              </a:pathLst>
            </a:custGeom>
            <a:noFill/>
            <a:ln cap="flat" cmpd="sng" w="11427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6" name="Google Shape;1286;p135"/>
            <p:cNvSpPr/>
            <p:nvPr/>
          </p:nvSpPr>
          <p:spPr>
            <a:xfrm>
              <a:off x="5066958" y="3843882"/>
              <a:ext cx="520700" cy="377825"/>
            </a:xfrm>
            <a:custGeom>
              <a:rect b="b" l="l" r="r" t="t"/>
              <a:pathLst>
                <a:path extrusionOk="0" h="377825" w="520700">
                  <a:moveTo>
                    <a:pt x="3958" y="377565"/>
                  </a:moveTo>
                  <a:lnTo>
                    <a:pt x="0" y="0"/>
                  </a:lnTo>
                  <a:lnTo>
                    <a:pt x="520655" y="183344"/>
                  </a:lnTo>
                  <a:lnTo>
                    <a:pt x="3958" y="377565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7" name="Google Shape;1287;p135"/>
            <p:cNvSpPr/>
            <p:nvPr/>
          </p:nvSpPr>
          <p:spPr>
            <a:xfrm>
              <a:off x="5066958" y="3843882"/>
              <a:ext cx="520700" cy="377825"/>
            </a:xfrm>
            <a:custGeom>
              <a:rect b="b" l="l" r="r" t="t"/>
              <a:pathLst>
                <a:path extrusionOk="0" h="377825" w="520700">
                  <a:moveTo>
                    <a:pt x="3958" y="377565"/>
                  </a:moveTo>
                  <a:lnTo>
                    <a:pt x="520655" y="183344"/>
                  </a:lnTo>
                  <a:lnTo>
                    <a:pt x="0" y="0"/>
                  </a:lnTo>
                  <a:lnTo>
                    <a:pt x="3958" y="377565"/>
                  </a:lnTo>
                  <a:close/>
                </a:path>
              </a:pathLst>
            </a:custGeom>
            <a:noFill/>
            <a:ln cap="flat" cmpd="sng" w="11427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54" name="Google Shape;154;p28"/>
          <p:cNvGrpSpPr/>
          <p:nvPr/>
        </p:nvGrpSpPr>
        <p:grpSpPr>
          <a:xfrm>
            <a:off x="11803" y="20132"/>
            <a:ext cx="9028067" cy="5123368"/>
            <a:chOff x="11803" y="26842"/>
            <a:chExt cx="9028067" cy="6831157"/>
          </a:xfrm>
        </p:grpSpPr>
        <p:sp>
          <p:nvSpPr>
            <p:cNvPr id="155" name="Google Shape;155;p28"/>
            <p:cNvSpPr/>
            <p:nvPr/>
          </p:nvSpPr>
          <p:spPr>
            <a:xfrm>
              <a:off x="2133600" y="1733550"/>
              <a:ext cx="4896484" cy="5118100"/>
            </a:xfrm>
            <a:custGeom>
              <a:rect b="b" l="l" r="r" t="t"/>
              <a:pathLst>
                <a:path extrusionOk="0" h="5118100" w="4896484">
                  <a:moveTo>
                    <a:pt x="2678513" y="12699"/>
                  </a:moveTo>
                  <a:lnTo>
                    <a:pt x="2202746" y="12699"/>
                  </a:lnTo>
                  <a:lnTo>
                    <a:pt x="2243172" y="0"/>
                  </a:lnTo>
                  <a:lnTo>
                    <a:pt x="2632658" y="0"/>
                  </a:lnTo>
                  <a:lnTo>
                    <a:pt x="2678513" y="12699"/>
                  </a:lnTo>
                  <a:close/>
                </a:path>
                <a:path extrusionOk="0" h="5118100" w="4896484">
                  <a:moveTo>
                    <a:pt x="2769774" y="25399"/>
                  </a:moveTo>
                  <a:lnTo>
                    <a:pt x="2122474" y="25399"/>
                  </a:lnTo>
                  <a:lnTo>
                    <a:pt x="2162511" y="12699"/>
                  </a:lnTo>
                  <a:lnTo>
                    <a:pt x="2724222" y="12699"/>
                  </a:lnTo>
                  <a:lnTo>
                    <a:pt x="2769774" y="25399"/>
                  </a:lnTo>
                  <a:close/>
                </a:path>
                <a:path extrusionOk="0" h="5118100" w="4896484">
                  <a:moveTo>
                    <a:pt x="4472517" y="5118099"/>
                  </a:moveTo>
                  <a:lnTo>
                    <a:pt x="423481" y="5118099"/>
                  </a:lnTo>
                  <a:lnTo>
                    <a:pt x="402057" y="5067299"/>
                  </a:lnTo>
                  <a:lnTo>
                    <a:pt x="381124" y="5029199"/>
                  </a:lnTo>
                  <a:lnTo>
                    <a:pt x="360688" y="4978399"/>
                  </a:lnTo>
                  <a:lnTo>
                    <a:pt x="340755" y="4940299"/>
                  </a:lnTo>
                  <a:lnTo>
                    <a:pt x="321330" y="4889499"/>
                  </a:lnTo>
                  <a:lnTo>
                    <a:pt x="302418" y="4851399"/>
                  </a:lnTo>
                  <a:lnTo>
                    <a:pt x="284025" y="4800599"/>
                  </a:lnTo>
                  <a:lnTo>
                    <a:pt x="266156" y="4762499"/>
                  </a:lnTo>
                  <a:lnTo>
                    <a:pt x="248817" y="4711699"/>
                  </a:lnTo>
                  <a:lnTo>
                    <a:pt x="232012" y="4660899"/>
                  </a:lnTo>
                  <a:lnTo>
                    <a:pt x="215748" y="4622799"/>
                  </a:lnTo>
                  <a:lnTo>
                    <a:pt x="200029" y="4571999"/>
                  </a:lnTo>
                  <a:lnTo>
                    <a:pt x="184861" y="4521199"/>
                  </a:lnTo>
                  <a:lnTo>
                    <a:pt x="170249" y="4470399"/>
                  </a:lnTo>
                  <a:lnTo>
                    <a:pt x="156198" y="4419599"/>
                  </a:lnTo>
                  <a:lnTo>
                    <a:pt x="142715" y="4381499"/>
                  </a:lnTo>
                  <a:lnTo>
                    <a:pt x="129803" y="4330699"/>
                  </a:lnTo>
                  <a:lnTo>
                    <a:pt x="117470" y="4279899"/>
                  </a:lnTo>
                  <a:lnTo>
                    <a:pt x="105719" y="4229099"/>
                  </a:lnTo>
                  <a:lnTo>
                    <a:pt x="94556" y="4178299"/>
                  </a:lnTo>
                  <a:lnTo>
                    <a:pt x="83988" y="4127499"/>
                  </a:lnTo>
                  <a:lnTo>
                    <a:pt x="74018" y="4076699"/>
                  </a:lnTo>
                  <a:lnTo>
                    <a:pt x="64653" y="4025899"/>
                  </a:lnTo>
                  <a:lnTo>
                    <a:pt x="55897" y="3975099"/>
                  </a:lnTo>
                  <a:lnTo>
                    <a:pt x="47757" y="3911599"/>
                  </a:lnTo>
                  <a:lnTo>
                    <a:pt x="40237" y="3860799"/>
                  </a:lnTo>
                  <a:lnTo>
                    <a:pt x="33343" y="3809999"/>
                  </a:lnTo>
                  <a:lnTo>
                    <a:pt x="27080" y="3759199"/>
                  </a:lnTo>
                  <a:lnTo>
                    <a:pt x="21454" y="3708399"/>
                  </a:lnTo>
                  <a:lnTo>
                    <a:pt x="16469" y="3657599"/>
                  </a:lnTo>
                  <a:lnTo>
                    <a:pt x="12132" y="3594099"/>
                  </a:lnTo>
                  <a:lnTo>
                    <a:pt x="8447" y="3543299"/>
                  </a:lnTo>
                  <a:lnTo>
                    <a:pt x="5420" y="3492499"/>
                  </a:lnTo>
                  <a:lnTo>
                    <a:pt x="3057" y="3441699"/>
                  </a:lnTo>
                  <a:lnTo>
                    <a:pt x="1362" y="3378199"/>
                  </a:lnTo>
                  <a:lnTo>
                    <a:pt x="341" y="3327399"/>
                  </a:lnTo>
                  <a:lnTo>
                    <a:pt x="0" y="3263899"/>
                  </a:lnTo>
                  <a:lnTo>
                    <a:pt x="341" y="3213099"/>
                  </a:lnTo>
                  <a:lnTo>
                    <a:pt x="1362" y="3162299"/>
                  </a:lnTo>
                  <a:lnTo>
                    <a:pt x="3057" y="3098799"/>
                  </a:lnTo>
                  <a:lnTo>
                    <a:pt x="5420" y="3047999"/>
                  </a:lnTo>
                  <a:lnTo>
                    <a:pt x="8447" y="2997199"/>
                  </a:lnTo>
                  <a:lnTo>
                    <a:pt x="12132" y="2946399"/>
                  </a:lnTo>
                  <a:lnTo>
                    <a:pt x="16469" y="2882899"/>
                  </a:lnTo>
                  <a:lnTo>
                    <a:pt x="21454" y="2832099"/>
                  </a:lnTo>
                  <a:lnTo>
                    <a:pt x="27080" y="2781299"/>
                  </a:lnTo>
                  <a:lnTo>
                    <a:pt x="33343" y="2730499"/>
                  </a:lnTo>
                  <a:lnTo>
                    <a:pt x="40237" y="2679699"/>
                  </a:lnTo>
                  <a:lnTo>
                    <a:pt x="47757" y="2628899"/>
                  </a:lnTo>
                  <a:lnTo>
                    <a:pt x="55897" y="2565399"/>
                  </a:lnTo>
                  <a:lnTo>
                    <a:pt x="64653" y="2514599"/>
                  </a:lnTo>
                  <a:lnTo>
                    <a:pt x="74018" y="2463799"/>
                  </a:lnTo>
                  <a:lnTo>
                    <a:pt x="83988" y="2412999"/>
                  </a:lnTo>
                  <a:lnTo>
                    <a:pt x="94556" y="2362199"/>
                  </a:lnTo>
                  <a:lnTo>
                    <a:pt x="105719" y="2311399"/>
                  </a:lnTo>
                  <a:lnTo>
                    <a:pt x="117470" y="2260599"/>
                  </a:lnTo>
                  <a:lnTo>
                    <a:pt x="129803" y="2209799"/>
                  </a:lnTo>
                  <a:lnTo>
                    <a:pt x="142715" y="2158999"/>
                  </a:lnTo>
                  <a:lnTo>
                    <a:pt x="156198" y="2120899"/>
                  </a:lnTo>
                  <a:lnTo>
                    <a:pt x="170249" y="2070099"/>
                  </a:lnTo>
                  <a:lnTo>
                    <a:pt x="184861" y="2019299"/>
                  </a:lnTo>
                  <a:lnTo>
                    <a:pt x="200029" y="1968499"/>
                  </a:lnTo>
                  <a:lnTo>
                    <a:pt x="215748" y="1917699"/>
                  </a:lnTo>
                  <a:lnTo>
                    <a:pt x="232012" y="1879599"/>
                  </a:lnTo>
                  <a:lnTo>
                    <a:pt x="248817" y="1828799"/>
                  </a:lnTo>
                  <a:lnTo>
                    <a:pt x="266156" y="1777999"/>
                  </a:lnTo>
                  <a:lnTo>
                    <a:pt x="284025" y="1739899"/>
                  </a:lnTo>
                  <a:lnTo>
                    <a:pt x="302418" y="1689099"/>
                  </a:lnTo>
                  <a:lnTo>
                    <a:pt x="321330" y="1650999"/>
                  </a:lnTo>
                  <a:lnTo>
                    <a:pt x="340755" y="1600199"/>
                  </a:lnTo>
                  <a:lnTo>
                    <a:pt x="360688" y="1562099"/>
                  </a:lnTo>
                  <a:lnTo>
                    <a:pt x="381124" y="1511299"/>
                  </a:lnTo>
                  <a:lnTo>
                    <a:pt x="402057" y="1473199"/>
                  </a:lnTo>
                  <a:lnTo>
                    <a:pt x="423481" y="1422399"/>
                  </a:lnTo>
                  <a:lnTo>
                    <a:pt x="445393" y="1384299"/>
                  </a:lnTo>
                  <a:lnTo>
                    <a:pt x="467786" y="1346199"/>
                  </a:lnTo>
                  <a:lnTo>
                    <a:pt x="490654" y="1308099"/>
                  </a:lnTo>
                  <a:lnTo>
                    <a:pt x="513993" y="1257299"/>
                  </a:lnTo>
                  <a:lnTo>
                    <a:pt x="537798" y="1219199"/>
                  </a:lnTo>
                  <a:lnTo>
                    <a:pt x="562062" y="1181099"/>
                  </a:lnTo>
                  <a:lnTo>
                    <a:pt x="586780" y="1142999"/>
                  </a:lnTo>
                  <a:lnTo>
                    <a:pt x="611948" y="1104899"/>
                  </a:lnTo>
                  <a:lnTo>
                    <a:pt x="637559" y="1066799"/>
                  </a:lnTo>
                  <a:lnTo>
                    <a:pt x="663609" y="1028699"/>
                  </a:lnTo>
                  <a:lnTo>
                    <a:pt x="690092" y="990599"/>
                  </a:lnTo>
                  <a:lnTo>
                    <a:pt x="717002" y="952499"/>
                  </a:lnTo>
                  <a:lnTo>
                    <a:pt x="744335" y="914399"/>
                  </a:lnTo>
                  <a:lnTo>
                    <a:pt x="772085" y="876299"/>
                  </a:lnTo>
                  <a:lnTo>
                    <a:pt x="800246" y="850899"/>
                  </a:lnTo>
                  <a:lnTo>
                    <a:pt x="828813" y="812799"/>
                  </a:lnTo>
                  <a:lnTo>
                    <a:pt x="857782" y="774699"/>
                  </a:lnTo>
                  <a:lnTo>
                    <a:pt x="887146" y="749299"/>
                  </a:lnTo>
                  <a:lnTo>
                    <a:pt x="916900" y="711199"/>
                  </a:lnTo>
                  <a:lnTo>
                    <a:pt x="947039" y="685799"/>
                  </a:lnTo>
                  <a:lnTo>
                    <a:pt x="977558" y="647699"/>
                  </a:lnTo>
                  <a:lnTo>
                    <a:pt x="1008451" y="622299"/>
                  </a:lnTo>
                  <a:lnTo>
                    <a:pt x="1039712" y="584199"/>
                  </a:lnTo>
                  <a:lnTo>
                    <a:pt x="1103320" y="533399"/>
                  </a:lnTo>
                  <a:lnTo>
                    <a:pt x="1168339" y="482599"/>
                  </a:lnTo>
                  <a:lnTo>
                    <a:pt x="1201364" y="444499"/>
                  </a:lnTo>
                  <a:lnTo>
                    <a:pt x="1234725" y="419099"/>
                  </a:lnTo>
                  <a:lnTo>
                    <a:pt x="1302437" y="368299"/>
                  </a:lnTo>
                  <a:lnTo>
                    <a:pt x="1336776" y="355599"/>
                  </a:lnTo>
                  <a:lnTo>
                    <a:pt x="1441665" y="279399"/>
                  </a:lnTo>
                  <a:lnTo>
                    <a:pt x="1477233" y="266699"/>
                  </a:lnTo>
                  <a:lnTo>
                    <a:pt x="1549245" y="215899"/>
                  </a:lnTo>
                  <a:lnTo>
                    <a:pt x="1622390" y="190499"/>
                  </a:lnTo>
                  <a:lnTo>
                    <a:pt x="1659374" y="165099"/>
                  </a:lnTo>
                  <a:lnTo>
                    <a:pt x="1734137" y="139699"/>
                  </a:lnTo>
                  <a:lnTo>
                    <a:pt x="1771905" y="114299"/>
                  </a:lnTo>
                  <a:lnTo>
                    <a:pt x="1925436" y="63499"/>
                  </a:lnTo>
                  <a:lnTo>
                    <a:pt x="1964406" y="63499"/>
                  </a:lnTo>
                  <a:lnTo>
                    <a:pt x="2082639" y="25399"/>
                  </a:lnTo>
                  <a:lnTo>
                    <a:pt x="2815159" y="25399"/>
                  </a:lnTo>
                  <a:lnTo>
                    <a:pt x="3083312" y="101599"/>
                  </a:lnTo>
                  <a:lnTo>
                    <a:pt x="3127209" y="126999"/>
                  </a:lnTo>
                  <a:lnTo>
                    <a:pt x="3214221" y="152399"/>
                  </a:lnTo>
                  <a:lnTo>
                    <a:pt x="3300117" y="203199"/>
                  </a:lnTo>
                  <a:lnTo>
                    <a:pt x="3342619" y="215899"/>
                  </a:lnTo>
                  <a:lnTo>
                    <a:pt x="3509392" y="317499"/>
                  </a:lnTo>
                  <a:lnTo>
                    <a:pt x="3590683" y="368299"/>
                  </a:lnTo>
                  <a:lnTo>
                    <a:pt x="3630765" y="406399"/>
                  </a:lnTo>
                  <a:lnTo>
                    <a:pt x="3709749" y="457199"/>
                  </a:lnTo>
                  <a:lnTo>
                    <a:pt x="3748629" y="495299"/>
                  </a:lnTo>
                  <a:lnTo>
                    <a:pt x="3787085" y="533399"/>
                  </a:lnTo>
                  <a:lnTo>
                    <a:pt x="3825107" y="558799"/>
                  </a:lnTo>
                  <a:lnTo>
                    <a:pt x="3862683" y="596899"/>
                  </a:lnTo>
                  <a:lnTo>
                    <a:pt x="3899803" y="634999"/>
                  </a:lnTo>
                  <a:lnTo>
                    <a:pt x="3936456" y="673099"/>
                  </a:lnTo>
                  <a:lnTo>
                    <a:pt x="3972629" y="711199"/>
                  </a:lnTo>
                  <a:lnTo>
                    <a:pt x="4008313" y="749299"/>
                  </a:lnTo>
                  <a:lnTo>
                    <a:pt x="4043496" y="787399"/>
                  </a:lnTo>
                  <a:lnTo>
                    <a:pt x="4078167" y="825499"/>
                  </a:lnTo>
                  <a:lnTo>
                    <a:pt x="4112315" y="863599"/>
                  </a:lnTo>
                  <a:lnTo>
                    <a:pt x="4145928" y="914399"/>
                  </a:lnTo>
                  <a:lnTo>
                    <a:pt x="4178997" y="952499"/>
                  </a:lnTo>
                  <a:lnTo>
                    <a:pt x="4206852" y="990599"/>
                  </a:lnTo>
                  <a:lnTo>
                    <a:pt x="4234202" y="1028699"/>
                  </a:lnTo>
                  <a:lnTo>
                    <a:pt x="4261044" y="1066799"/>
                  </a:lnTo>
                  <a:lnTo>
                    <a:pt x="4287374" y="1104899"/>
                  </a:lnTo>
                  <a:lnTo>
                    <a:pt x="4313190" y="1142999"/>
                  </a:lnTo>
                  <a:lnTo>
                    <a:pt x="4338489" y="1193799"/>
                  </a:lnTo>
                  <a:lnTo>
                    <a:pt x="4363267" y="1231899"/>
                  </a:lnTo>
                  <a:lnTo>
                    <a:pt x="4387523" y="1269999"/>
                  </a:lnTo>
                  <a:lnTo>
                    <a:pt x="4411252" y="1308099"/>
                  </a:lnTo>
                  <a:lnTo>
                    <a:pt x="4434453" y="1358899"/>
                  </a:lnTo>
                  <a:lnTo>
                    <a:pt x="4457122" y="1396999"/>
                  </a:lnTo>
                  <a:lnTo>
                    <a:pt x="4479257" y="1447799"/>
                  </a:lnTo>
                  <a:lnTo>
                    <a:pt x="4500854" y="1485899"/>
                  </a:lnTo>
                  <a:lnTo>
                    <a:pt x="4521911" y="1523999"/>
                  </a:lnTo>
                  <a:lnTo>
                    <a:pt x="4542425" y="1574799"/>
                  </a:lnTo>
                  <a:lnTo>
                    <a:pt x="4562392" y="1612899"/>
                  </a:lnTo>
                  <a:lnTo>
                    <a:pt x="4581811" y="1663699"/>
                  </a:lnTo>
                  <a:lnTo>
                    <a:pt x="4600677" y="1714499"/>
                  </a:lnTo>
                  <a:lnTo>
                    <a:pt x="4618989" y="1752599"/>
                  </a:lnTo>
                  <a:lnTo>
                    <a:pt x="4636743" y="1803399"/>
                  </a:lnTo>
                  <a:lnTo>
                    <a:pt x="4653936" y="1854199"/>
                  </a:lnTo>
                  <a:lnTo>
                    <a:pt x="4670566" y="1892299"/>
                  </a:lnTo>
                  <a:lnTo>
                    <a:pt x="4686630" y="1943099"/>
                  </a:lnTo>
                  <a:lnTo>
                    <a:pt x="4702124" y="1993899"/>
                  </a:lnTo>
                  <a:lnTo>
                    <a:pt x="4717046" y="2044699"/>
                  </a:lnTo>
                  <a:lnTo>
                    <a:pt x="4731393" y="2082799"/>
                  </a:lnTo>
                  <a:lnTo>
                    <a:pt x="4745162" y="2133599"/>
                  </a:lnTo>
                  <a:lnTo>
                    <a:pt x="4758350" y="2184399"/>
                  </a:lnTo>
                  <a:lnTo>
                    <a:pt x="4770955" y="2235199"/>
                  </a:lnTo>
                  <a:lnTo>
                    <a:pt x="4782972" y="2285999"/>
                  </a:lnTo>
                  <a:lnTo>
                    <a:pt x="4794401" y="2336799"/>
                  </a:lnTo>
                  <a:lnTo>
                    <a:pt x="4805236" y="2387599"/>
                  </a:lnTo>
                  <a:lnTo>
                    <a:pt x="4815477" y="2438399"/>
                  </a:lnTo>
                  <a:lnTo>
                    <a:pt x="4825119" y="2489199"/>
                  </a:lnTo>
                  <a:lnTo>
                    <a:pt x="4834160" y="2539999"/>
                  </a:lnTo>
                  <a:lnTo>
                    <a:pt x="4842597" y="2590799"/>
                  </a:lnTo>
                  <a:lnTo>
                    <a:pt x="4850428" y="2641599"/>
                  </a:lnTo>
                  <a:lnTo>
                    <a:pt x="4857648" y="2692399"/>
                  </a:lnTo>
                  <a:lnTo>
                    <a:pt x="4864256" y="2743199"/>
                  </a:lnTo>
                  <a:lnTo>
                    <a:pt x="4870248" y="2793999"/>
                  </a:lnTo>
                  <a:lnTo>
                    <a:pt x="4875622" y="2844799"/>
                  </a:lnTo>
                  <a:lnTo>
                    <a:pt x="4880374" y="2895599"/>
                  </a:lnTo>
                  <a:lnTo>
                    <a:pt x="4884502" y="2959099"/>
                  </a:lnTo>
                  <a:lnTo>
                    <a:pt x="4888003" y="3009899"/>
                  </a:lnTo>
                  <a:lnTo>
                    <a:pt x="4890874" y="3060699"/>
                  </a:lnTo>
                  <a:lnTo>
                    <a:pt x="4893112" y="3111499"/>
                  </a:lnTo>
                  <a:lnTo>
                    <a:pt x="4894714" y="3162299"/>
                  </a:lnTo>
                  <a:lnTo>
                    <a:pt x="4895678" y="3213099"/>
                  </a:lnTo>
                  <a:lnTo>
                    <a:pt x="4895999" y="3263899"/>
                  </a:lnTo>
                  <a:lnTo>
                    <a:pt x="4895658" y="3327399"/>
                  </a:lnTo>
                  <a:lnTo>
                    <a:pt x="4894637" y="3378199"/>
                  </a:lnTo>
                  <a:lnTo>
                    <a:pt x="4892942" y="3441699"/>
                  </a:lnTo>
                  <a:lnTo>
                    <a:pt x="4890579" y="3492499"/>
                  </a:lnTo>
                  <a:lnTo>
                    <a:pt x="4887552" y="3543299"/>
                  </a:lnTo>
                  <a:lnTo>
                    <a:pt x="4883867" y="3594099"/>
                  </a:lnTo>
                  <a:lnTo>
                    <a:pt x="4879530" y="3657599"/>
                  </a:lnTo>
                  <a:lnTo>
                    <a:pt x="4874545" y="3708399"/>
                  </a:lnTo>
                  <a:lnTo>
                    <a:pt x="4868919" y="3759199"/>
                  </a:lnTo>
                  <a:lnTo>
                    <a:pt x="4862656" y="3809999"/>
                  </a:lnTo>
                  <a:lnTo>
                    <a:pt x="4855762" y="3860799"/>
                  </a:lnTo>
                  <a:lnTo>
                    <a:pt x="4848242" y="3911599"/>
                  </a:lnTo>
                  <a:lnTo>
                    <a:pt x="4840102" y="3975099"/>
                  </a:lnTo>
                  <a:lnTo>
                    <a:pt x="4831346" y="4025899"/>
                  </a:lnTo>
                  <a:lnTo>
                    <a:pt x="4821981" y="4076699"/>
                  </a:lnTo>
                  <a:lnTo>
                    <a:pt x="4812011" y="4127499"/>
                  </a:lnTo>
                  <a:lnTo>
                    <a:pt x="4801442" y="4178299"/>
                  </a:lnTo>
                  <a:lnTo>
                    <a:pt x="4790280" y="4229099"/>
                  </a:lnTo>
                  <a:lnTo>
                    <a:pt x="4778529" y="4279899"/>
                  </a:lnTo>
                  <a:lnTo>
                    <a:pt x="4766196" y="4330699"/>
                  </a:lnTo>
                  <a:lnTo>
                    <a:pt x="4753284" y="4381499"/>
                  </a:lnTo>
                  <a:lnTo>
                    <a:pt x="4739801" y="4419599"/>
                  </a:lnTo>
                  <a:lnTo>
                    <a:pt x="4725750" y="4470399"/>
                  </a:lnTo>
                  <a:lnTo>
                    <a:pt x="4711138" y="4521199"/>
                  </a:lnTo>
                  <a:lnTo>
                    <a:pt x="4695970" y="4571999"/>
                  </a:lnTo>
                  <a:lnTo>
                    <a:pt x="4680251" y="4622799"/>
                  </a:lnTo>
                  <a:lnTo>
                    <a:pt x="4663987" y="4660899"/>
                  </a:lnTo>
                  <a:lnTo>
                    <a:pt x="4647182" y="4711699"/>
                  </a:lnTo>
                  <a:lnTo>
                    <a:pt x="4629842" y="4762499"/>
                  </a:lnTo>
                  <a:lnTo>
                    <a:pt x="4611974" y="4800599"/>
                  </a:lnTo>
                  <a:lnTo>
                    <a:pt x="4593581" y="4851399"/>
                  </a:lnTo>
                  <a:lnTo>
                    <a:pt x="4574669" y="4889499"/>
                  </a:lnTo>
                  <a:lnTo>
                    <a:pt x="4555244" y="4940299"/>
                  </a:lnTo>
                  <a:lnTo>
                    <a:pt x="4535311" y="4978399"/>
                  </a:lnTo>
                  <a:lnTo>
                    <a:pt x="4514875" y="5029199"/>
                  </a:lnTo>
                  <a:lnTo>
                    <a:pt x="4493942" y="5067299"/>
                  </a:lnTo>
                  <a:lnTo>
                    <a:pt x="4472517" y="51180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56" name="Google Shape;156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200400" y="2499425"/>
              <a:ext cx="2937425" cy="43585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7" name="Google Shape;157;p28"/>
            <p:cNvSpPr/>
            <p:nvPr/>
          </p:nvSpPr>
          <p:spPr>
            <a:xfrm>
              <a:off x="4661545" y="119379"/>
              <a:ext cx="4378325" cy="2839085"/>
            </a:xfrm>
            <a:custGeom>
              <a:rect b="b" l="l" r="r" t="t"/>
              <a:pathLst>
                <a:path extrusionOk="0" h="2839085" w="4378325">
                  <a:moveTo>
                    <a:pt x="774429" y="2838649"/>
                  </a:moveTo>
                  <a:lnTo>
                    <a:pt x="939289" y="2097698"/>
                  </a:lnTo>
                  <a:lnTo>
                    <a:pt x="882259" y="2076120"/>
                  </a:lnTo>
                  <a:lnTo>
                    <a:pt x="826909" y="2053747"/>
                  </a:lnTo>
                  <a:lnTo>
                    <a:pt x="773248" y="2030604"/>
                  </a:lnTo>
                  <a:lnTo>
                    <a:pt x="721288" y="2006714"/>
                  </a:lnTo>
                  <a:lnTo>
                    <a:pt x="671038" y="1982103"/>
                  </a:lnTo>
                  <a:lnTo>
                    <a:pt x="622509" y="1956794"/>
                  </a:lnTo>
                  <a:lnTo>
                    <a:pt x="575713" y="1930813"/>
                  </a:lnTo>
                  <a:lnTo>
                    <a:pt x="530660" y="1904183"/>
                  </a:lnTo>
                  <a:lnTo>
                    <a:pt x="487360" y="1876930"/>
                  </a:lnTo>
                  <a:lnTo>
                    <a:pt x="445825" y="1849077"/>
                  </a:lnTo>
                  <a:lnTo>
                    <a:pt x="406064" y="1820649"/>
                  </a:lnTo>
                  <a:lnTo>
                    <a:pt x="368089" y="1791670"/>
                  </a:lnTo>
                  <a:lnTo>
                    <a:pt x="331911" y="1762166"/>
                  </a:lnTo>
                  <a:lnTo>
                    <a:pt x="297539" y="1732160"/>
                  </a:lnTo>
                  <a:lnTo>
                    <a:pt x="264984" y="1701676"/>
                  </a:lnTo>
                  <a:lnTo>
                    <a:pt x="234259" y="1670741"/>
                  </a:lnTo>
                  <a:lnTo>
                    <a:pt x="205372" y="1639376"/>
                  </a:lnTo>
                  <a:lnTo>
                    <a:pt x="178334" y="1607608"/>
                  </a:lnTo>
                  <a:lnTo>
                    <a:pt x="153157" y="1575461"/>
                  </a:lnTo>
                  <a:lnTo>
                    <a:pt x="129764" y="1542825"/>
                  </a:lnTo>
                  <a:lnTo>
                    <a:pt x="108426" y="1510126"/>
                  </a:lnTo>
                  <a:lnTo>
                    <a:pt x="88894" y="1476988"/>
                  </a:lnTo>
                  <a:lnTo>
                    <a:pt x="55550" y="1409890"/>
                  </a:lnTo>
                  <a:lnTo>
                    <a:pt x="29903" y="1341862"/>
                  </a:lnTo>
                  <a:lnTo>
                    <a:pt x="12038" y="1273099"/>
                  </a:lnTo>
                  <a:lnTo>
                    <a:pt x="2042" y="1203797"/>
                  </a:lnTo>
                  <a:lnTo>
                    <a:pt x="0" y="1134152"/>
                  </a:lnTo>
                  <a:lnTo>
                    <a:pt x="1988" y="1099261"/>
                  </a:lnTo>
                  <a:lnTo>
                    <a:pt x="12036" y="1029467"/>
                  </a:lnTo>
                  <a:lnTo>
                    <a:pt x="30251" y="959818"/>
                  </a:lnTo>
                  <a:lnTo>
                    <a:pt x="56718" y="890510"/>
                  </a:lnTo>
                  <a:lnTo>
                    <a:pt x="73073" y="856045"/>
                  </a:lnTo>
                  <a:lnTo>
                    <a:pt x="91524" y="821738"/>
                  </a:lnTo>
                  <a:lnTo>
                    <a:pt x="112080" y="787615"/>
                  </a:lnTo>
                  <a:lnTo>
                    <a:pt x="134753" y="753699"/>
                  </a:lnTo>
                  <a:lnTo>
                    <a:pt x="159553" y="720016"/>
                  </a:lnTo>
                  <a:lnTo>
                    <a:pt x="186490" y="686588"/>
                  </a:lnTo>
                  <a:lnTo>
                    <a:pt x="215576" y="653442"/>
                  </a:lnTo>
                  <a:lnTo>
                    <a:pt x="246822" y="620601"/>
                  </a:lnTo>
                  <a:lnTo>
                    <a:pt x="280237" y="588089"/>
                  </a:lnTo>
                  <a:lnTo>
                    <a:pt x="337601" y="537371"/>
                  </a:lnTo>
                  <a:lnTo>
                    <a:pt x="367867" y="512786"/>
                  </a:lnTo>
                  <a:lnTo>
                    <a:pt x="399158" y="488722"/>
                  </a:lnTo>
                  <a:lnTo>
                    <a:pt x="431451" y="465183"/>
                  </a:lnTo>
                  <a:lnTo>
                    <a:pt x="464722" y="442173"/>
                  </a:lnTo>
                  <a:lnTo>
                    <a:pt x="498949" y="419696"/>
                  </a:lnTo>
                  <a:lnTo>
                    <a:pt x="534108" y="397757"/>
                  </a:lnTo>
                  <a:lnTo>
                    <a:pt x="570176" y="376359"/>
                  </a:lnTo>
                  <a:lnTo>
                    <a:pt x="607130" y="355507"/>
                  </a:lnTo>
                  <a:lnTo>
                    <a:pt x="644947" y="335204"/>
                  </a:lnTo>
                  <a:lnTo>
                    <a:pt x="683604" y="315455"/>
                  </a:lnTo>
                  <a:lnTo>
                    <a:pt x="723077" y="296264"/>
                  </a:lnTo>
                  <a:lnTo>
                    <a:pt x="763344" y="277634"/>
                  </a:lnTo>
                  <a:lnTo>
                    <a:pt x="804381" y="259570"/>
                  </a:lnTo>
                  <a:lnTo>
                    <a:pt x="846165" y="242076"/>
                  </a:lnTo>
                  <a:lnTo>
                    <a:pt x="888673" y="225156"/>
                  </a:lnTo>
                  <a:lnTo>
                    <a:pt x="931881" y="208814"/>
                  </a:lnTo>
                  <a:lnTo>
                    <a:pt x="975767" y="193054"/>
                  </a:lnTo>
                  <a:lnTo>
                    <a:pt x="1020308" y="177881"/>
                  </a:lnTo>
                  <a:lnTo>
                    <a:pt x="1065480" y="163297"/>
                  </a:lnTo>
                  <a:lnTo>
                    <a:pt x="1111260" y="149308"/>
                  </a:lnTo>
                  <a:lnTo>
                    <a:pt x="1157625" y="135917"/>
                  </a:lnTo>
                  <a:lnTo>
                    <a:pt x="1204551" y="123128"/>
                  </a:lnTo>
                  <a:lnTo>
                    <a:pt x="1252017" y="110946"/>
                  </a:lnTo>
                  <a:lnTo>
                    <a:pt x="1299997" y="99374"/>
                  </a:lnTo>
                  <a:lnTo>
                    <a:pt x="1348470" y="88417"/>
                  </a:lnTo>
                  <a:lnTo>
                    <a:pt x="1397412" y="78078"/>
                  </a:lnTo>
                  <a:lnTo>
                    <a:pt x="1446801" y="68363"/>
                  </a:lnTo>
                  <a:lnTo>
                    <a:pt x="1496612" y="59274"/>
                  </a:lnTo>
                  <a:lnTo>
                    <a:pt x="1546822" y="50815"/>
                  </a:lnTo>
                  <a:lnTo>
                    <a:pt x="1597409" y="42992"/>
                  </a:lnTo>
                  <a:lnTo>
                    <a:pt x="1648350" y="35808"/>
                  </a:lnTo>
                  <a:lnTo>
                    <a:pt x="1699621" y="29266"/>
                  </a:lnTo>
                  <a:lnTo>
                    <a:pt x="1751199" y="23372"/>
                  </a:lnTo>
                  <a:lnTo>
                    <a:pt x="1803060" y="18129"/>
                  </a:lnTo>
                  <a:lnTo>
                    <a:pt x="1855183" y="13541"/>
                  </a:lnTo>
                  <a:lnTo>
                    <a:pt x="1907542" y="9612"/>
                  </a:lnTo>
                  <a:lnTo>
                    <a:pt x="1960117" y="6347"/>
                  </a:lnTo>
                  <a:lnTo>
                    <a:pt x="2012882" y="3749"/>
                  </a:lnTo>
                  <a:lnTo>
                    <a:pt x="2065816" y="1822"/>
                  </a:lnTo>
                  <a:lnTo>
                    <a:pt x="2118894" y="571"/>
                  </a:lnTo>
                  <a:lnTo>
                    <a:pt x="2172095" y="0"/>
                  </a:lnTo>
                  <a:lnTo>
                    <a:pt x="2225394" y="112"/>
                  </a:lnTo>
                  <a:lnTo>
                    <a:pt x="2278768" y="912"/>
                  </a:lnTo>
                  <a:lnTo>
                    <a:pt x="2332195" y="2403"/>
                  </a:lnTo>
                  <a:lnTo>
                    <a:pt x="2385650" y="4591"/>
                  </a:lnTo>
                  <a:lnTo>
                    <a:pt x="2439112" y="7478"/>
                  </a:lnTo>
                  <a:lnTo>
                    <a:pt x="2492557" y="11069"/>
                  </a:lnTo>
                  <a:lnTo>
                    <a:pt x="2545961" y="15369"/>
                  </a:lnTo>
                  <a:lnTo>
                    <a:pt x="2599302" y="20380"/>
                  </a:lnTo>
                  <a:lnTo>
                    <a:pt x="2652556" y="26107"/>
                  </a:lnTo>
                  <a:lnTo>
                    <a:pt x="2705700" y="32555"/>
                  </a:lnTo>
                  <a:lnTo>
                    <a:pt x="2758711" y="39727"/>
                  </a:lnTo>
                  <a:lnTo>
                    <a:pt x="2811566" y="47628"/>
                  </a:lnTo>
                  <a:lnTo>
                    <a:pt x="2864242" y="56260"/>
                  </a:lnTo>
                  <a:lnTo>
                    <a:pt x="2916715" y="65629"/>
                  </a:lnTo>
                  <a:lnTo>
                    <a:pt x="2968963" y="75739"/>
                  </a:lnTo>
                  <a:lnTo>
                    <a:pt x="3020962" y="86593"/>
                  </a:lnTo>
                  <a:lnTo>
                    <a:pt x="3072689" y="98196"/>
                  </a:lnTo>
                  <a:lnTo>
                    <a:pt x="3133968" y="113015"/>
                  </a:lnTo>
                  <a:lnTo>
                    <a:pt x="3193995" y="128709"/>
                  </a:lnTo>
                  <a:lnTo>
                    <a:pt x="3252753" y="145259"/>
                  </a:lnTo>
                  <a:lnTo>
                    <a:pt x="3310224" y="162643"/>
                  </a:lnTo>
                  <a:lnTo>
                    <a:pt x="3366391" y="180842"/>
                  </a:lnTo>
                  <a:lnTo>
                    <a:pt x="3421238" y="199835"/>
                  </a:lnTo>
                  <a:lnTo>
                    <a:pt x="3474746" y="219602"/>
                  </a:lnTo>
                  <a:lnTo>
                    <a:pt x="3526900" y="240123"/>
                  </a:lnTo>
                  <a:lnTo>
                    <a:pt x="3577681" y="261377"/>
                  </a:lnTo>
                  <a:lnTo>
                    <a:pt x="3627073" y="283344"/>
                  </a:lnTo>
                  <a:lnTo>
                    <a:pt x="3675058" y="306005"/>
                  </a:lnTo>
                  <a:lnTo>
                    <a:pt x="3721620" y="329337"/>
                  </a:lnTo>
                  <a:lnTo>
                    <a:pt x="3766742" y="353322"/>
                  </a:lnTo>
                  <a:lnTo>
                    <a:pt x="3810405" y="377939"/>
                  </a:lnTo>
                  <a:lnTo>
                    <a:pt x="3852594" y="403168"/>
                  </a:lnTo>
                  <a:lnTo>
                    <a:pt x="3893291" y="428988"/>
                  </a:lnTo>
                  <a:lnTo>
                    <a:pt x="3932478" y="455379"/>
                  </a:lnTo>
                  <a:lnTo>
                    <a:pt x="3970139" y="482322"/>
                  </a:lnTo>
                  <a:lnTo>
                    <a:pt x="4006257" y="509794"/>
                  </a:lnTo>
                  <a:lnTo>
                    <a:pt x="4040815" y="537777"/>
                  </a:lnTo>
                  <a:lnTo>
                    <a:pt x="4073795" y="566250"/>
                  </a:lnTo>
                  <a:lnTo>
                    <a:pt x="4105180" y="595192"/>
                  </a:lnTo>
                  <a:lnTo>
                    <a:pt x="4134954" y="624584"/>
                  </a:lnTo>
                  <a:lnTo>
                    <a:pt x="4163098" y="654405"/>
                  </a:lnTo>
                  <a:lnTo>
                    <a:pt x="4189597" y="684635"/>
                  </a:lnTo>
                  <a:lnTo>
                    <a:pt x="4214432" y="715253"/>
                  </a:lnTo>
                  <a:lnTo>
                    <a:pt x="4237587" y="746239"/>
                  </a:lnTo>
                  <a:lnTo>
                    <a:pt x="4278788" y="809236"/>
                  </a:lnTo>
                  <a:lnTo>
                    <a:pt x="4313062" y="873462"/>
                  </a:lnTo>
                  <a:lnTo>
                    <a:pt x="4340273" y="938755"/>
                  </a:lnTo>
                  <a:lnTo>
                    <a:pt x="4360283" y="1004953"/>
                  </a:lnTo>
                  <a:lnTo>
                    <a:pt x="4372957" y="1071893"/>
                  </a:lnTo>
                  <a:lnTo>
                    <a:pt x="4378156" y="1139414"/>
                  </a:lnTo>
                  <a:lnTo>
                    <a:pt x="4377909" y="1173341"/>
                  </a:lnTo>
                  <a:lnTo>
                    <a:pt x="4371640" y="1241428"/>
                  </a:lnTo>
                  <a:lnTo>
                    <a:pt x="4357555" y="1309689"/>
                  </a:lnTo>
                  <a:lnTo>
                    <a:pt x="4335516" y="1377963"/>
                  </a:lnTo>
                  <a:lnTo>
                    <a:pt x="4305386" y="1446086"/>
                  </a:lnTo>
                  <a:lnTo>
                    <a:pt x="4287245" y="1480040"/>
                  </a:lnTo>
                  <a:lnTo>
                    <a:pt x="4267030" y="1513897"/>
                  </a:lnTo>
                  <a:lnTo>
                    <a:pt x="4227715" y="1571329"/>
                  </a:lnTo>
                  <a:lnTo>
                    <a:pt x="4183200" y="1627038"/>
                  </a:lnTo>
                  <a:lnTo>
                    <a:pt x="4133672" y="1680967"/>
                  </a:lnTo>
                  <a:lnTo>
                    <a:pt x="4079321" y="1733060"/>
                  </a:lnTo>
                  <a:lnTo>
                    <a:pt x="4050395" y="1758400"/>
                  </a:lnTo>
                  <a:lnTo>
                    <a:pt x="4020334" y="1783261"/>
                  </a:lnTo>
                  <a:lnTo>
                    <a:pt x="3989161" y="1807635"/>
                  </a:lnTo>
                  <a:lnTo>
                    <a:pt x="3956900" y="1831514"/>
                  </a:lnTo>
                  <a:lnTo>
                    <a:pt x="3923574" y="1854893"/>
                  </a:lnTo>
                  <a:lnTo>
                    <a:pt x="3889207" y="1877764"/>
                  </a:lnTo>
                  <a:lnTo>
                    <a:pt x="3853822" y="1900120"/>
                  </a:lnTo>
                  <a:lnTo>
                    <a:pt x="3817443" y="1921954"/>
                  </a:lnTo>
                  <a:lnTo>
                    <a:pt x="3780093" y="1943260"/>
                  </a:lnTo>
                  <a:lnTo>
                    <a:pt x="3741796" y="1964029"/>
                  </a:lnTo>
                  <a:lnTo>
                    <a:pt x="3702576" y="1984256"/>
                  </a:lnTo>
                  <a:lnTo>
                    <a:pt x="3662456" y="2003932"/>
                  </a:lnTo>
                  <a:lnTo>
                    <a:pt x="3621459" y="2023052"/>
                  </a:lnTo>
                  <a:lnTo>
                    <a:pt x="3579609" y="2041608"/>
                  </a:lnTo>
                  <a:lnTo>
                    <a:pt x="3536930" y="2059594"/>
                  </a:lnTo>
                  <a:lnTo>
                    <a:pt x="3493445" y="2077001"/>
                  </a:lnTo>
                  <a:lnTo>
                    <a:pt x="3449178" y="2093824"/>
                  </a:lnTo>
                  <a:lnTo>
                    <a:pt x="3404152" y="2110055"/>
                  </a:lnTo>
                  <a:lnTo>
                    <a:pt x="3358391" y="2125687"/>
                  </a:lnTo>
                  <a:lnTo>
                    <a:pt x="3311918" y="2140714"/>
                  </a:lnTo>
                  <a:lnTo>
                    <a:pt x="3264757" y="2155128"/>
                  </a:lnTo>
                  <a:lnTo>
                    <a:pt x="3216931" y="2168922"/>
                  </a:lnTo>
                  <a:lnTo>
                    <a:pt x="3168464" y="2182089"/>
                  </a:lnTo>
                  <a:lnTo>
                    <a:pt x="3119380" y="2194622"/>
                  </a:lnTo>
                  <a:lnTo>
                    <a:pt x="3069701" y="2206515"/>
                  </a:lnTo>
                  <a:lnTo>
                    <a:pt x="3019452" y="2217761"/>
                  </a:lnTo>
                  <a:lnTo>
                    <a:pt x="2968656" y="2228351"/>
                  </a:lnTo>
                  <a:lnTo>
                    <a:pt x="2917337" y="2238280"/>
                  </a:lnTo>
                  <a:lnTo>
                    <a:pt x="2865518" y="2247540"/>
                  </a:lnTo>
                  <a:lnTo>
                    <a:pt x="2813222" y="2256125"/>
                  </a:lnTo>
                  <a:lnTo>
                    <a:pt x="2760474" y="2264027"/>
                  </a:lnTo>
                  <a:lnTo>
                    <a:pt x="2707296" y="2271239"/>
                  </a:lnTo>
                  <a:lnTo>
                    <a:pt x="2674990" y="2275167"/>
                  </a:lnTo>
                  <a:lnTo>
                    <a:pt x="1703523" y="2275167"/>
                  </a:lnTo>
                  <a:lnTo>
                    <a:pt x="774429" y="2838649"/>
                  </a:lnTo>
                  <a:close/>
                </a:path>
                <a:path extrusionOk="0" h="2839085" w="4378325">
                  <a:moveTo>
                    <a:pt x="2213263" y="2303964"/>
                  </a:moveTo>
                  <a:lnTo>
                    <a:pt x="2157087" y="2303895"/>
                  </a:lnTo>
                  <a:lnTo>
                    <a:pt x="2100741" y="2303060"/>
                  </a:lnTo>
                  <a:lnTo>
                    <a:pt x="2044248" y="2301452"/>
                  </a:lnTo>
                  <a:lnTo>
                    <a:pt x="1987631" y="2299063"/>
                  </a:lnTo>
                  <a:lnTo>
                    <a:pt x="1930915" y="2295887"/>
                  </a:lnTo>
                  <a:lnTo>
                    <a:pt x="1874122" y="2291916"/>
                  </a:lnTo>
                  <a:lnTo>
                    <a:pt x="1817277" y="2287144"/>
                  </a:lnTo>
                  <a:lnTo>
                    <a:pt x="1760403" y="2281563"/>
                  </a:lnTo>
                  <a:lnTo>
                    <a:pt x="1703523" y="2275167"/>
                  </a:lnTo>
                  <a:lnTo>
                    <a:pt x="2674990" y="2275167"/>
                  </a:lnTo>
                  <a:lnTo>
                    <a:pt x="2599747" y="2283567"/>
                  </a:lnTo>
                  <a:lnTo>
                    <a:pt x="2545423" y="2288668"/>
                  </a:lnTo>
                  <a:lnTo>
                    <a:pt x="2490763" y="2293052"/>
                  </a:lnTo>
                  <a:lnTo>
                    <a:pt x="2435792" y="2296712"/>
                  </a:lnTo>
                  <a:lnTo>
                    <a:pt x="2380533" y="2299639"/>
                  </a:lnTo>
                  <a:lnTo>
                    <a:pt x="2325010" y="2301829"/>
                  </a:lnTo>
                  <a:lnTo>
                    <a:pt x="2269245" y="2303272"/>
                  </a:lnTo>
                  <a:lnTo>
                    <a:pt x="2213263" y="23039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4661545" y="119379"/>
              <a:ext cx="4378325" cy="2839085"/>
            </a:xfrm>
            <a:custGeom>
              <a:rect b="b" l="l" r="r" t="t"/>
              <a:pathLst>
                <a:path extrusionOk="0" h="2839085" w="4378325">
                  <a:moveTo>
                    <a:pt x="774429" y="2838649"/>
                  </a:moveTo>
                  <a:lnTo>
                    <a:pt x="939289" y="2097698"/>
                  </a:lnTo>
                  <a:lnTo>
                    <a:pt x="882259" y="2076120"/>
                  </a:lnTo>
                  <a:lnTo>
                    <a:pt x="826909" y="2053747"/>
                  </a:lnTo>
                  <a:lnTo>
                    <a:pt x="773248" y="2030604"/>
                  </a:lnTo>
                  <a:lnTo>
                    <a:pt x="721288" y="2006714"/>
                  </a:lnTo>
                  <a:lnTo>
                    <a:pt x="671038" y="1982103"/>
                  </a:lnTo>
                  <a:lnTo>
                    <a:pt x="622509" y="1956794"/>
                  </a:lnTo>
                  <a:lnTo>
                    <a:pt x="575713" y="1930813"/>
                  </a:lnTo>
                  <a:lnTo>
                    <a:pt x="530660" y="1904183"/>
                  </a:lnTo>
                  <a:lnTo>
                    <a:pt x="487360" y="1876930"/>
                  </a:lnTo>
                  <a:lnTo>
                    <a:pt x="445825" y="1849077"/>
                  </a:lnTo>
                  <a:lnTo>
                    <a:pt x="406064" y="1820649"/>
                  </a:lnTo>
                  <a:lnTo>
                    <a:pt x="368089" y="1791670"/>
                  </a:lnTo>
                  <a:lnTo>
                    <a:pt x="331911" y="1762166"/>
                  </a:lnTo>
                  <a:lnTo>
                    <a:pt x="297539" y="1732160"/>
                  </a:lnTo>
                  <a:lnTo>
                    <a:pt x="264984" y="1701676"/>
                  </a:lnTo>
                  <a:lnTo>
                    <a:pt x="234259" y="1670741"/>
                  </a:lnTo>
                  <a:lnTo>
                    <a:pt x="205372" y="1639376"/>
                  </a:lnTo>
                  <a:lnTo>
                    <a:pt x="178334" y="1607608"/>
                  </a:lnTo>
                  <a:lnTo>
                    <a:pt x="153157" y="1575461"/>
                  </a:lnTo>
                  <a:lnTo>
                    <a:pt x="129851" y="1542959"/>
                  </a:lnTo>
                  <a:lnTo>
                    <a:pt x="108426" y="1510126"/>
                  </a:lnTo>
                  <a:lnTo>
                    <a:pt x="88894" y="1476988"/>
                  </a:lnTo>
                  <a:lnTo>
                    <a:pt x="55550" y="1409890"/>
                  </a:lnTo>
                  <a:lnTo>
                    <a:pt x="29903" y="1341862"/>
                  </a:lnTo>
                  <a:lnTo>
                    <a:pt x="12038" y="1273099"/>
                  </a:lnTo>
                  <a:lnTo>
                    <a:pt x="2042" y="1203797"/>
                  </a:lnTo>
                  <a:lnTo>
                    <a:pt x="0" y="1134152"/>
                  </a:lnTo>
                  <a:lnTo>
                    <a:pt x="1988" y="1099261"/>
                  </a:lnTo>
                  <a:lnTo>
                    <a:pt x="12036" y="1029467"/>
                  </a:lnTo>
                  <a:lnTo>
                    <a:pt x="30251" y="959818"/>
                  </a:lnTo>
                  <a:lnTo>
                    <a:pt x="56718" y="890510"/>
                  </a:lnTo>
                  <a:lnTo>
                    <a:pt x="73073" y="856045"/>
                  </a:lnTo>
                  <a:lnTo>
                    <a:pt x="91524" y="821738"/>
                  </a:lnTo>
                  <a:lnTo>
                    <a:pt x="112080" y="787615"/>
                  </a:lnTo>
                  <a:lnTo>
                    <a:pt x="134753" y="753699"/>
                  </a:lnTo>
                  <a:lnTo>
                    <a:pt x="159553" y="720016"/>
                  </a:lnTo>
                  <a:lnTo>
                    <a:pt x="186490" y="686588"/>
                  </a:lnTo>
                  <a:lnTo>
                    <a:pt x="215576" y="653442"/>
                  </a:lnTo>
                  <a:lnTo>
                    <a:pt x="246822" y="620601"/>
                  </a:lnTo>
                  <a:lnTo>
                    <a:pt x="280237" y="588089"/>
                  </a:lnTo>
                  <a:lnTo>
                    <a:pt x="337601" y="537371"/>
                  </a:lnTo>
                  <a:lnTo>
                    <a:pt x="367867" y="512786"/>
                  </a:lnTo>
                  <a:lnTo>
                    <a:pt x="399158" y="488722"/>
                  </a:lnTo>
                  <a:lnTo>
                    <a:pt x="431451" y="465183"/>
                  </a:lnTo>
                  <a:lnTo>
                    <a:pt x="464722" y="442173"/>
                  </a:lnTo>
                  <a:lnTo>
                    <a:pt x="498949" y="419696"/>
                  </a:lnTo>
                  <a:lnTo>
                    <a:pt x="534108" y="397757"/>
                  </a:lnTo>
                  <a:lnTo>
                    <a:pt x="570176" y="376359"/>
                  </a:lnTo>
                  <a:lnTo>
                    <a:pt x="607130" y="355507"/>
                  </a:lnTo>
                  <a:lnTo>
                    <a:pt x="644947" y="335204"/>
                  </a:lnTo>
                  <a:lnTo>
                    <a:pt x="683604" y="315455"/>
                  </a:lnTo>
                  <a:lnTo>
                    <a:pt x="723077" y="296264"/>
                  </a:lnTo>
                  <a:lnTo>
                    <a:pt x="763344" y="277634"/>
                  </a:lnTo>
                  <a:lnTo>
                    <a:pt x="804381" y="259570"/>
                  </a:lnTo>
                  <a:lnTo>
                    <a:pt x="846165" y="242076"/>
                  </a:lnTo>
                  <a:lnTo>
                    <a:pt x="888673" y="225156"/>
                  </a:lnTo>
                  <a:lnTo>
                    <a:pt x="931881" y="208814"/>
                  </a:lnTo>
                  <a:lnTo>
                    <a:pt x="975767" y="193054"/>
                  </a:lnTo>
                  <a:lnTo>
                    <a:pt x="1020308" y="177881"/>
                  </a:lnTo>
                  <a:lnTo>
                    <a:pt x="1065480" y="163297"/>
                  </a:lnTo>
                  <a:lnTo>
                    <a:pt x="1111260" y="149308"/>
                  </a:lnTo>
                  <a:lnTo>
                    <a:pt x="1157625" y="135917"/>
                  </a:lnTo>
                  <a:lnTo>
                    <a:pt x="1204551" y="123128"/>
                  </a:lnTo>
                  <a:lnTo>
                    <a:pt x="1252017" y="110946"/>
                  </a:lnTo>
                  <a:lnTo>
                    <a:pt x="1299997" y="99374"/>
                  </a:lnTo>
                  <a:lnTo>
                    <a:pt x="1348470" y="88417"/>
                  </a:lnTo>
                  <a:lnTo>
                    <a:pt x="1397412" y="78078"/>
                  </a:lnTo>
                  <a:lnTo>
                    <a:pt x="1446801" y="68363"/>
                  </a:lnTo>
                  <a:lnTo>
                    <a:pt x="1496612" y="59274"/>
                  </a:lnTo>
                  <a:lnTo>
                    <a:pt x="1546822" y="50815"/>
                  </a:lnTo>
                  <a:lnTo>
                    <a:pt x="1597409" y="42992"/>
                  </a:lnTo>
                  <a:lnTo>
                    <a:pt x="1648350" y="35808"/>
                  </a:lnTo>
                  <a:lnTo>
                    <a:pt x="1699621" y="29266"/>
                  </a:lnTo>
                  <a:lnTo>
                    <a:pt x="1751199" y="23372"/>
                  </a:lnTo>
                  <a:lnTo>
                    <a:pt x="1803060" y="18129"/>
                  </a:lnTo>
                  <a:lnTo>
                    <a:pt x="1855183" y="13541"/>
                  </a:lnTo>
                  <a:lnTo>
                    <a:pt x="1907542" y="9612"/>
                  </a:lnTo>
                  <a:lnTo>
                    <a:pt x="1960117" y="6347"/>
                  </a:lnTo>
                  <a:lnTo>
                    <a:pt x="2012882" y="3749"/>
                  </a:lnTo>
                  <a:lnTo>
                    <a:pt x="2065816" y="1822"/>
                  </a:lnTo>
                  <a:lnTo>
                    <a:pt x="2118894" y="571"/>
                  </a:lnTo>
                  <a:lnTo>
                    <a:pt x="2172095" y="0"/>
                  </a:lnTo>
                  <a:lnTo>
                    <a:pt x="2225394" y="112"/>
                  </a:lnTo>
                  <a:lnTo>
                    <a:pt x="2278768" y="912"/>
                  </a:lnTo>
                  <a:lnTo>
                    <a:pt x="2332195" y="2403"/>
                  </a:lnTo>
                  <a:lnTo>
                    <a:pt x="2385650" y="4591"/>
                  </a:lnTo>
                  <a:lnTo>
                    <a:pt x="2439112" y="7478"/>
                  </a:lnTo>
                  <a:lnTo>
                    <a:pt x="2492557" y="11069"/>
                  </a:lnTo>
                  <a:lnTo>
                    <a:pt x="2545961" y="15369"/>
                  </a:lnTo>
                  <a:lnTo>
                    <a:pt x="2599302" y="20380"/>
                  </a:lnTo>
                  <a:lnTo>
                    <a:pt x="2652556" y="26107"/>
                  </a:lnTo>
                  <a:lnTo>
                    <a:pt x="2705700" y="32555"/>
                  </a:lnTo>
                  <a:lnTo>
                    <a:pt x="2758711" y="39727"/>
                  </a:lnTo>
                  <a:lnTo>
                    <a:pt x="2811566" y="47628"/>
                  </a:lnTo>
                  <a:lnTo>
                    <a:pt x="2864242" y="56260"/>
                  </a:lnTo>
                  <a:lnTo>
                    <a:pt x="2916715" y="65629"/>
                  </a:lnTo>
                  <a:lnTo>
                    <a:pt x="2968963" y="75739"/>
                  </a:lnTo>
                  <a:lnTo>
                    <a:pt x="3020962" y="86593"/>
                  </a:lnTo>
                  <a:lnTo>
                    <a:pt x="3072689" y="98196"/>
                  </a:lnTo>
                  <a:lnTo>
                    <a:pt x="3133968" y="113015"/>
                  </a:lnTo>
                  <a:lnTo>
                    <a:pt x="3193995" y="128709"/>
                  </a:lnTo>
                  <a:lnTo>
                    <a:pt x="3252753" y="145259"/>
                  </a:lnTo>
                  <a:lnTo>
                    <a:pt x="3310224" y="162643"/>
                  </a:lnTo>
                  <a:lnTo>
                    <a:pt x="3366391" y="180842"/>
                  </a:lnTo>
                  <a:lnTo>
                    <a:pt x="3421238" y="199835"/>
                  </a:lnTo>
                  <a:lnTo>
                    <a:pt x="3474746" y="219602"/>
                  </a:lnTo>
                  <a:lnTo>
                    <a:pt x="3526900" y="240123"/>
                  </a:lnTo>
                  <a:lnTo>
                    <a:pt x="3577681" y="261377"/>
                  </a:lnTo>
                  <a:lnTo>
                    <a:pt x="3627073" y="283344"/>
                  </a:lnTo>
                  <a:lnTo>
                    <a:pt x="3675058" y="306005"/>
                  </a:lnTo>
                  <a:lnTo>
                    <a:pt x="3721620" y="329337"/>
                  </a:lnTo>
                  <a:lnTo>
                    <a:pt x="3766742" y="353322"/>
                  </a:lnTo>
                  <a:lnTo>
                    <a:pt x="3810405" y="377939"/>
                  </a:lnTo>
                  <a:lnTo>
                    <a:pt x="3852594" y="403168"/>
                  </a:lnTo>
                  <a:lnTo>
                    <a:pt x="3893291" y="428988"/>
                  </a:lnTo>
                  <a:lnTo>
                    <a:pt x="3932478" y="455379"/>
                  </a:lnTo>
                  <a:lnTo>
                    <a:pt x="3970139" y="482322"/>
                  </a:lnTo>
                  <a:lnTo>
                    <a:pt x="4006257" y="509794"/>
                  </a:lnTo>
                  <a:lnTo>
                    <a:pt x="4040815" y="537777"/>
                  </a:lnTo>
                  <a:lnTo>
                    <a:pt x="4073795" y="566250"/>
                  </a:lnTo>
                  <a:lnTo>
                    <a:pt x="4105180" y="595192"/>
                  </a:lnTo>
                  <a:lnTo>
                    <a:pt x="4134954" y="624584"/>
                  </a:lnTo>
                  <a:lnTo>
                    <a:pt x="4163098" y="654405"/>
                  </a:lnTo>
                  <a:lnTo>
                    <a:pt x="4189597" y="684635"/>
                  </a:lnTo>
                  <a:lnTo>
                    <a:pt x="4214432" y="715253"/>
                  </a:lnTo>
                  <a:lnTo>
                    <a:pt x="4237587" y="746239"/>
                  </a:lnTo>
                  <a:lnTo>
                    <a:pt x="4278788" y="809236"/>
                  </a:lnTo>
                  <a:lnTo>
                    <a:pt x="4313062" y="873462"/>
                  </a:lnTo>
                  <a:lnTo>
                    <a:pt x="4340273" y="938755"/>
                  </a:lnTo>
                  <a:lnTo>
                    <a:pt x="4360283" y="1004953"/>
                  </a:lnTo>
                  <a:lnTo>
                    <a:pt x="4372957" y="1071893"/>
                  </a:lnTo>
                  <a:lnTo>
                    <a:pt x="4378156" y="1139414"/>
                  </a:lnTo>
                  <a:lnTo>
                    <a:pt x="4377910" y="1173341"/>
                  </a:lnTo>
                  <a:lnTo>
                    <a:pt x="4371640" y="1241428"/>
                  </a:lnTo>
                  <a:lnTo>
                    <a:pt x="4357555" y="1309689"/>
                  </a:lnTo>
                  <a:lnTo>
                    <a:pt x="4335516" y="1377963"/>
                  </a:lnTo>
                  <a:lnTo>
                    <a:pt x="4305386" y="1446086"/>
                  </a:lnTo>
                  <a:lnTo>
                    <a:pt x="4287245" y="1480040"/>
                  </a:lnTo>
                  <a:lnTo>
                    <a:pt x="4267030" y="1513897"/>
                  </a:lnTo>
                  <a:lnTo>
                    <a:pt x="4227715" y="1571329"/>
                  </a:lnTo>
                  <a:lnTo>
                    <a:pt x="4183200" y="1627038"/>
                  </a:lnTo>
                  <a:lnTo>
                    <a:pt x="4133672" y="1680967"/>
                  </a:lnTo>
                  <a:lnTo>
                    <a:pt x="4079321" y="1733060"/>
                  </a:lnTo>
                  <a:lnTo>
                    <a:pt x="4050395" y="1758400"/>
                  </a:lnTo>
                  <a:lnTo>
                    <a:pt x="4020334" y="1783261"/>
                  </a:lnTo>
                  <a:lnTo>
                    <a:pt x="3989161" y="1807635"/>
                  </a:lnTo>
                  <a:lnTo>
                    <a:pt x="3956900" y="1831514"/>
                  </a:lnTo>
                  <a:lnTo>
                    <a:pt x="3923574" y="1854893"/>
                  </a:lnTo>
                  <a:lnTo>
                    <a:pt x="3889207" y="1877764"/>
                  </a:lnTo>
                  <a:lnTo>
                    <a:pt x="3853822" y="1900120"/>
                  </a:lnTo>
                  <a:lnTo>
                    <a:pt x="3817443" y="1921954"/>
                  </a:lnTo>
                  <a:lnTo>
                    <a:pt x="3780093" y="1943260"/>
                  </a:lnTo>
                  <a:lnTo>
                    <a:pt x="3741796" y="1964029"/>
                  </a:lnTo>
                  <a:lnTo>
                    <a:pt x="3702576" y="1984256"/>
                  </a:lnTo>
                  <a:lnTo>
                    <a:pt x="3662456" y="2003932"/>
                  </a:lnTo>
                  <a:lnTo>
                    <a:pt x="3621459" y="2023052"/>
                  </a:lnTo>
                  <a:lnTo>
                    <a:pt x="3579609" y="2041608"/>
                  </a:lnTo>
                  <a:lnTo>
                    <a:pt x="3536930" y="2059594"/>
                  </a:lnTo>
                  <a:lnTo>
                    <a:pt x="3493445" y="2077001"/>
                  </a:lnTo>
                  <a:lnTo>
                    <a:pt x="3449178" y="2093824"/>
                  </a:lnTo>
                  <a:lnTo>
                    <a:pt x="3404152" y="2110055"/>
                  </a:lnTo>
                  <a:lnTo>
                    <a:pt x="3358391" y="2125687"/>
                  </a:lnTo>
                  <a:lnTo>
                    <a:pt x="3311918" y="2140714"/>
                  </a:lnTo>
                  <a:lnTo>
                    <a:pt x="3264757" y="2155128"/>
                  </a:lnTo>
                  <a:lnTo>
                    <a:pt x="3216931" y="2168922"/>
                  </a:lnTo>
                  <a:lnTo>
                    <a:pt x="3168464" y="2182089"/>
                  </a:lnTo>
                  <a:lnTo>
                    <a:pt x="3119380" y="2194622"/>
                  </a:lnTo>
                  <a:lnTo>
                    <a:pt x="3069701" y="2206515"/>
                  </a:lnTo>
                  <a:lnTo>
                    <a:pt x="3019452" y="2217761"/>
                  </a:lnTo>
                  <a:lnTo>
                    <a:pt x="2968656" y="2228351"/>
                  </a:lnTo>
                  <a:lnTo>
                    <a:pt x="2917337" y="2238280"/>
                  </a:lnTo>
                  <a:lnTo>
                    <a:pt x="2865518" y="2247540"/>
                  </a:lnTo>
                  <a:lnTo>
                    <a:pt x="2813222" y="2256125"/>
                  </a:lnTo>
                  <a:lnTo>
                    <a:pt x="2760474" y="2264027"/>
                  </a:lnTo>
                  <a:lnTo>
                    <a:pt x="2707296" y="2271239"/>
                  </a:lnTo>
                  <a:lnTo>
                    <a:pt x="2653713" y="2277755"/>
                  </a:lnTo>
                  <a:lnTo>
                    <a:pt x="2599747" y="2283567"/>
                  </a:lnTo>
                  <a:lnTo>
                    <a:pt x="2545423" y="2288668"/>
                  </a:lnTo>
                  <a:lnTo>
                    <a:pt x="2490763" y="2293052"/>
                  </a:lnTo>
                  <a:lnTo>
                    <a:pt x="2435792" y="2296712"/>
                  </a:lnTo>
                  <a:lnTo>
                    <a:pt x="2380533" y="2299639"/>
                  </a:lnTo>
                  <a:lnTo>
                    <a:pt x="2325010" y="2301829"/>
                  </a:lnTo>
                  <a:lnTo>
                    <a:pt x="2269245" y="2303272"/>
                  </a:lnTo>
                  <a:lnTo>
                    <a:pt x="2213263" y="2303964"/>
                  </a:lnTo>
                  <a:lnTo>
                    <a:pt x="2157087" y="2303895"/>
                  </a:lnTo>
                  <a:lnTo>
                    <a:pt x="2100741" y="2303060"/>
                  </a:lnTo>
                  <a:lnTo>
                    <a:pt x="2044248" y="2301452"/>
                  </a:lnTo>
                  <a:lnTo>
                    <a:pt x="1987631" y="2299063"/>
                  </a:lnTo>
                  <a:lnTo>
                    <a:pt x="1930915" y="2295887"/>
                  </a:lnTo>
                  <a:lnTo>
                    <a:pt x="1874122" y="2291916"/>
                  </a:lnTo>
                  <a:lnTo>
                    <a:pt x="1817277" y="2287144"/>
                  </a:lnTo>
                  <a:lnTo>
                    <a:pt x="1760403" y="2281563"/>
                  </a:lnTo>
                  <a:lnTo>
                    <a:pt x="1703523" y="2275167"/>
                  </a:lnTo>
                  <a:lnTo>
                    <a:pt x="774429" y="2838649"/>
                  </a:lnTo>
                  <a:close/>
                </a:path>
              </a:pathLst>
            </a:custGeom>
            <a:noFill/>
            <a:ln cap="flat" cmpd="sng" w="285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11803" y="26842"/>
              <a:ext cx="4378325" cy="2898140"/>
            </a:xfrm>
            <a:custGeom>
              <a:rect b="b" l="l" r="r" t="t"/>
              <a:pathLst>
                <a:path extrusionOk="0" h="2898140" w="4378325">
                  <a:moveTo>
                    <a:pt x="3805548" y="2898129"/>
                  </a:moveTo>
                  <a:lnTo>
                    <a:pt x="2941988" y="2527527"/>
                  </a:lnTo>
                  <a:lnTo>
                    <a:pt x="2889819" y="2538470"/>
                  </a:lnTo>
                  <a:lnTo>
                    <a:pt x="2837476" y="2548585"/>
                  </a:lnTo>
                  <a:lnTo>
                    <a:pt x="2784980" y="2557878"/>
                  </a:lnTo>
                  <a:lnTo>
                    <a:pt x="2732352" y="2566352"/>
                  </a:lnTo>
                  <a:lnTo>
                    <a:pt x="2679616" y="2574014"/>
                  </a:lnTo>
                  <a:lnTo>
                    <a:pt x="2626790" y="2580869"/>
                  </a:lnTo>
                  <a:lnTo>
                    <a:pt x="2573899" y="2586921"/>
                  </a:lnTo>
                  <a:lnTo>
                    <a:pt x="2520962" y="2592177"/>
                  </a:lnTo>
                  <a:lnTo>
                    <a:pt x="2468001" y="2596641"/>
                  </a:lnTo>
                  <a:lnTo>
                    <a:pt x="2415039" y="2600318"/>
                  </a:lnTo>
                  <a:lnTo>
                    <a:pt x="2362096" y="2603215"/>
                  </a:lnTo>
                  <a:lnTo>
                    <a:pt x="2309194" y="2605335"/>
                  </a:lnTo>
                  <a:lnTo>
                    <a:pt x="2256354" y="2606685"/>
                  </a:lnTo>
                  <a:lnTo>
                    <a:pt x="2203599" y="2607269"/>
                  </a:lnTo>
                  <a:lnTo>
                    <a:pt x="2150949" y="2607092"/>
                  </a:lnTo>
                  <a:lnTo>
                    <a:pt x="2098426" y="2606161"/>
                  </a:lnTo>
                  <a:lnTo>
                    <a:pt x="2046051" y="2604479"/>
                  </a:lnTo>
                  <a:lnTo>
                    <a:pt x="1993847" y="2602053"/>
                  </a:lnTo>
                  <a:lnTo>
                    <a:pt x="1941834" y="2598887"/>
                  </a:lnTo>
                  <a:lnTo>
                    <a:pt x="1890035" y="2594987"/>
                  </a:lnTo>
                  <a:lnTo>
                    <a:pt x="1838470" y="2590357"/>
                  </a:lnTo>
                  <a:lnTo>
                    <a:pt x="1787161" y="2585004"/>
                  </a:lnTo>
                  <a:lnTo>
                    <a:pt x="1736130" y="2578932"/>
                  </a:lnTo>
                  <a:lnTo>
                    <a:pt x="1685398" y="2572147"/>
                  </a:lnTo>
                  <a:lnTo>
                    <a:pt x="1634987" y="2564653"/>
                  </a:lnTo>
                  <a:lnTo>
                    <a:pt x="1584918" y="2556457"/>
                  </a:lnTo>
                  <a:lnTo>
                    <a:pt x="1535213" y="2547562"/>
                  </a:lnTo>
                  <a:lnTo>
                    <a:pt x="1485893" y="2537975"/>
                  </a:lnTo>
                  <a:lnTo>
                    <a:pt x="1436980" y="2527700"/>
                  </a:lnTo>
                  <a:lnTo>
                    <a:pt x="1388495" y="2516744"/>
                  </a:lnTo>
                  <a:lnTo>
                    <a:pt x="1340460" y="2505110"/>
                  </a:lnTo>
                  <a:lnTo>
                    <a:pt x="1292897" y="2492804"/>
                  </a:lnTo>
                  <a:lnTo>
                    <a:pt x="1245826" y="2479832"/>
                  </a:lnTo>
                  <a:lnTo>
                    <a:pt x="1199270" y="2466199"/>
                  </a:lnTo>
                  <a:lnTo>
                    <a:pt x="1153249" y="2451909"/>
                  </a:lnTo>
                  <a:lnTo>
                    <a:pt x="1107786" y="2436969"/>
                  </a:lnTo>
                  <a:lnTo>
                    <a:pt x="1062902" y="2421382"/>
                  </a:lnTo>
                  <a:lnTo>
                    <a:pt x="1018619" y="2405156"/>
                  </a:lnTo>
                  <a:lnTo>
                    <a:pt x="974957" y="2388293"/>
                  </a:lnTo>
                  <a:lnTo>
                    <a:pt x="931939" y="2370801"/>
                  </a:lnTo>
                  <a:lnTo>
                    <a:pt x="889586" y="2352684"/>
                  </a:lnTo>
                  <a:lnTo>
                    <a:pt x="847920" y="2333948"/>
                  </a:lnTo>
                  <a:lnTo>
                    <a:pt x="806962" y="2314596"/>
                  </a:lnTo>
                  <a:lnTo>
                    <a:pt x="766733" y="2294636"/>
                  </a:lnTo>
                  <a:lnTo>
                    <a:pt x="727255" y="2274072"/>
                  </a:lnTo>
                  <a:lnTo>
                    <a:pt x="688550" y="2252908"/>
                  </a:lnTo>
                  <a:lnTo>
                    <a:pt x="650639" y="2231151"/>
                  </a:lnTo>
                  <a:lnTo>
                    <a:pt x="613544" y="2208806"/>
                  </a:lnTo>
                  <a:lnTo>
                    <a:pt x="577286" y="2185878"/>
                  </a:lnTo>
                  <a:lnTo>
                    <a:pt x="541887" y="2162371"/>
                  </a:lnTo>
                  <a:lnTo>
                    <a:pt x="507368" y="2138292"/>
                  </a:lnTo>
                  <a:lnTo>
                    <a:pt x="473750" y="2113646"/>
                  </a:lnTo>
                  <a:lnTo>
                    <a:pt x="441056" y="2088437"/>
                  </a:lnTo>
                  <a:lnTo>
                    <a:pt x="409307" y="2062670"/>
                  </a:lnTo>
                  <a:lnTo>
                    <a:pt x="378524" y="2036352"/>
                  </a:lnTo>
                  <a:lnTo>
                    <a:pt x="348729" y="2009488"/>
                  </a:lnTo>
                  <a:lnTo>
                    <a:pt x="319943" y="1982081"/>
                  </a:lnTo>
                  <a:lnTo>
                    <a:pt x="292188" y="1954139"/>
                  </a:lnTo>
                  <a:lnTo>
                    <a:pt x="265486" y="1925665"/>
                  </a:lnTo>
                  <a:lnTo>
                    <a:pt x="239857" y="1896666"/>
                  </a:lnTo>
                  <a:lnTo>
                    <a:pt x="215324" y="1867146"/>
                  </a:lnTo>
                  <a:lnTo>
                    <a:pt x="188139" y="1832082"/>
                  </a:lnTo>
                  <a:lnTo>
                    <a:pt x="162835" y="1796770"/>
                  </a:lnTo>
                  <a:lnTo>
                    <a:pt x="139400" y="1761231"/>
                  </a:lnTo>
                  <a:lnTo>
                    <a:pt x="117824" y="1725487"/>
                  </a:lnTo>
                  <a:lnTo>
                    <a:pt x="98096" y="1689559"/>
                  </a:lnTo>
                  <a:lnTo>
                    <a:pt x="80206" y="1653468"/>
                  </a:lnTo>
                  <a:lnTo>
                    <a:pt x="64142" y="1617236"/>
                  </a:lnTo>
                  <a:lnTo>
                    <a:pt x="49895" y="1580884"/>
                  </a:lnTo>
                  <a:lnTo>
                    <a:pt x="37452" y="1544434"/>
                  </a:lnTo>
                  <a:lnTo>
                    <a:pt x="17940" y="1471324"/>
                  </a:lnTo>
                  <a:lnTo>
                    <a:pt x="5520" y="1398077"/>
                  </a:lnTo>
                  <a:lnTo>
                    <a:pt x="106" y="1324865"/>
                  </a:lnTo>
                  <a:lnTo>
                    <a:pt x="0" y="1288325"/>
                  </a:lnTo>
                  <a:lnTo>
                    <a:pt x="1612" y="1251858"/>
                  </a:lnTo>
                  <a:lnTo>
                    <a:pt x="9953" y="1179228"/>
                  </a:lnTo>
                  <a:lnTo>
                    <a:pt x="25043" y="1107145"/>
                  </a:lnTo>
                  <a:lnTo>
                    <a:pt x="46795" y="1035782"/>
                  </a:lnTo>
                  <a:lnTo>
                    <a:pt x="75124" y="965309"/>
                  </a:lnTo>
                  <a:lnTo>
                    <a:pt x="91728" y="930460"/>
                  </a:lnTo>
                  <a:lnTo>
                    <a:pt x="109944" y="895898"/>
                  </a:lnTo>
                  <a:lnTo>
                    <a:pt x="129761" y="861643"/>
                  </a:lnTo>
                  <a:lnTo>
                    <a:pt x="151169" y="827719"/>
                  </a:lnTo>
                  <a:lnTo>
                    <a:pt x="174156" y="794145"/>
                  </a:lnTo>
                  <a:lnTo>
                    <a:pt x="198713" y="760944"/>
                  </a:lnTo>
                  <a:lnTo>
                    <a:pt x="224828" y="728136"/>
                  </a:lnTo>
                  <a:lnTo>
                    <a:pt x="252491" y="695744"/>
                  </a:lnTo>
                  <a:lnTo>
                    <a:pt x="281690" y="663788"/>
                  </a:lnTo>
                  <a:lnTo>
                    <a:pt x="312416" y="632290"/>
                  </a:lnTo>
                  <a:lnTo>
                    <a:pt x="344657" y="601271"/>
                  </a:lnTo>
                  <a:lnTo>
                    <a:pt x="378402" y="570753"/>
                  </a:lnTo>
                  <a:lnTo>
                    <a:pt x="413642" y="540757"/>
                  </a:lnTo>
                  <a:lnTo>
                    <a:pt x="450365" y="511305"/>
                  </a:lnTo>
                  <a:lnTo>
                    <a:pt x="488560" y="482418"/>
                  </a:lnTo>
                  <a:lnTo>
                    <a:pt x="528217" y="454116"/>
                  </a:lnTo>
                  <a:lnTo>
                    <a:pt x="569325" y="426423"/>
                  </a:lnTo>
                  <a:lnTo>
                    <a:pt x="611873" y="399359"/>
                  </a:lnTo>
                  <a:lnTo>
                    <a:pt x="655851" y="372945"/>
                  </a:lnTo>
                  <a:lnTo>
                    <a:pt x="701248" y="347203"/>
                  </a:lnTo>
                  <a:lnTo>
                    <a:pt x="748052" y="322155"/>
                  </a:lnTo>
                  <a:lnTo>
                    <a:pt x="796254" y="297821"/>
                  </a:lnTo>
                  <a:lnTo>
                    <a:pt x="845843" y="274224"/>
                  </a:lnTo>
                  <a:lnTo>
                    <a:pt x="896807" y="251383"/>
                  </a:lnTo>
                  <a:lnTo>
                    <a:pt x="949137" y="229322"/>
                  </a:lnTo>
                  <a:lnTo>
                    <a:pt x="1002821" y="208061"/>
                  </a:lnTo>
                  <a:lnTo>
                    <a:pt x="1057848" y="187622"/>
                  </a:lnTo>
                  <a:lnTo>
                    <a:pt x="1104780" y="171215"/>
                  </a:lnTo>
                  <a:lnTo>
                    <a:pt x="1152134" y="155575"/>
                  </a:lnTo>
                  <a:lnTo>
                    <a:pt x="1199889" y="140701"/>
                  </a:lnTo>
                  <a:lnTo>
                    <a:pt x="1248023" y="126589"/>
                  </a:lnTo>
                  <a:lnTo>
                    <a:pt x="1296515" y="113238"/>
                  </a:lnTo>
                  <a:lnTo>
                    <a:pt x="1345343" y="100644"/>
                  </a:lnTo>
                  <a:lnTo>
                    <a:pt x="1394486" y="88805"/>
                  </a:lnTo>
                  <a:lnTo>
                    <a:pt x="1443920" y="77719"/>
                  </a:lnTo>
                  <a:lnTo>
                    <a:pt x="1493626" y="67383"/>
                  </a:lnTo>
                  <a:lnTo>
                    <a:pt x="1543581" y="57794"/>
                  </a:lnTo>
                  <a:lnTo>
                    <a:pt x="1593763" y="48950"/>
                  </a:lnTo>
                  <a:lnTo>
                    <a:pt x="1644151" y="40849"/>
                  </a:lnTo>
                  <a:lnTo>
                    <a:pt x="1694722" y="33487"/>
                  </a:lnTo>
                  <a:lnTo>
                    <a:pt x="1745456" y="26862"/>
                  </a:lnTo>
                  <a:lnTo>
                    <a:pt x="1796331" y="20973"/>
                  </a:lnTo>
                  <a:lnTo>
                    <a:pt x="1847324" y="15815"/>
                  </a:lnTo>
                  <a:lnTo>
                    <a:pt x="1898415" y="11387"/>
                  </a:lnTo>
                  <a:lnTo>
                    <a:pt x="1949581" y="7686"/>
                  </a:lnTo>
                  <a:lnTo>
                    <a:pt x="2000800" y="4710"/>
                  </a:lnTo>
                  <a:lnTo>
                    <a:pt x="2052052" y="2456"/>
                  </a:lnTo>
                  <a:lnTo>
                    <a:pt x="2103314" y="921"/>
                  </a:lnTo>
                  <a:lnTo>
                    <a:pt x="2154564" y="103"/>
                  </a:lnTo>
                  <a:lnTo>
                    <a:pt x="2205782" y="0"/>
                  </a:lnTo>
                  <a:lnTo>
                    <a:pt x="2256945" y="608"/>
                  </a:lnTo>
                  <a:lnTo>
                    <a:pt x="2308031" y="1925"/>
                  </a:lnTo>
                  <a:lnTo>
                    <a:pt x="2359019" y="3950"/>
                  </a:lnTo>
                  <a:lnTo>
                    <a:pt x="2409886" y="6678"/>
                  </a:lnTo>
                  <a:lnTo>
                    <a:pt x="2460613" y="10108"/>
                  </a:lnTo>
                  <a:lnTo>
                    <a:pt x="2511176" y="14238"/>
                  </a:lnTo>
                  <a:lnTo>
                    <a:pt x="2561553" y="19063"/>
                  </a:lnTo>
                  <a:lnTo>
                    <a:pt x="2611724" y="24583"/>
                  </a:lnTo>
                  <a:lnTo>
                    <a:pt x="2661667" y="30794"/>
                  </a:lnTo>
                  <a:lnTo>
                    <a:pt x="2711359" y="37695"/>
                  </a:lnTo>
                  <a:lnTo>
                    <a:pt x="2760780" y="45281"/>
                  </a:lnTo>
                  <a:lnTo>
                    <a:pt x="2809906" y="53552"/>
                  </a:lnTo>
                  <a:lnTo>
                    <a:pt x="2858718" y="62504"/>
                  </a:lnTo>
                  <a:lnTo>
                    <a:pt x="2907192" y="72134"/>
                  </a:lnTo>
                  <a:lnTo>
                    <a:pt x="2955308" y="82441"/>
                  </a:lnTo>
                  <a:lnTo>
                    <a:pt x="3003043" y="93421"/>
                  </a:lnTo>
                  <a:lnTo>
                    <a:pt x="3050376" y="105073"/>
                  </a:lnTo>
                  <a:lnTo>
                    <a:pt x="3097286" y="117393"/>
                  </a:lnTo>
                  <a:lnTo>
                    <a:pt x="3143749" y="130379"/>
                  </a:lnTo>
                  <a:lnTo>
                    <a:pt x="3189745" y="144029"/>
                  </a:lnTo>
                  <a:lnTo>
                    <a:pt x="3235253" y="158339"/>
                  </a:lnTo>
                  <a:lnTo>
                    <a:pt x="3280249" y="173308"/>
                  </a:lnTo>
                  <a:lnTo>
                    <a:pt x="3324714" y="188933"/>
                  </a:lnTo>
                  <a:lnTo>
                    <a:pt x="3368624" y="205211"/>
                  </a:lnTo>
                  <a:lnTo>
                    <a:pt x="3411958" y="222140"/>
                  </a:lnTo>
                  <a:lnTo>
                    <a:pt x="3454695" y="239718"/>
                  </a:lnTo>
                  <a:lnTo>
                    <a:pt x="3496812" y="257940"/>
                  </a:lnTo>
                  <a:lnTo>
                    <a:pt x="3538289" y="276806"/>
                  </a:lnTo>
                  <a:lnTo>
                    <a:pt x="3579102" y="296313"/>
                  </a:lnTo>
                  <a:lnTo>
                    <a:pt x="3619232" y="316458"/>
                  </a:lnTo>
                  <a:lnTo>
                    <a:pt x="3658655" y="337238"/>
                  </a:lnTo>
                  <a:lnTo>
                    <a:pt x="3697351" y="358651"/>
                  </a:lnTo>
                  <a:lnTo>
                    <a:pt x="3735297" y="380695"/>
                  </a:lnTo>
                  <a:lnTo>
                    <a:pt x="3772472" y="403366"/>
                  </a:lnTo>
                  <a:lnTo>
                    <a:pt x="3808854" y="426663"/>
                  </a:lnTo>
                  <a:lnTo>
                    <a:pt x="3844421" y="450583"/>
                  </a:lnTo>
                  <a:lnTo>
                    <a:pt x="3879152" y="475123"/>
                  </a:lnTo>
                  <a:lnTo>
                    <a:pt x="3913025" y="500280"/>
                  </a:lnTo>
                  <a:lnTo>
                    <a:pt x="3946018" y="526053"/>
                  </a:lnTo>
                  <a:lnTo>
                    <a:pt x="3984664" y="558003"/>
                  </a:lnTo>
                  <a:lnTo>
                    <a:pt x="4021475" y="590427"/>
                  </a:lnTo>
                  <a:lnTo>
                    <a:pt x="4056453" y="623303"/>
                  </a:lnTo>
                  <a:lnTo>
                    <a:pt x="4089602" y="656607"/>
                  </a:lnTo>
                  <a:lnTo>
                    <a:pt x="4120928" y="690315"/>
                  </a:lnTo>
                  <a:lnTo>
                    <a:pt x="4150432" y="724404"/>
                  </a:lnTo>
                  <a:lnTo>
                    <a:pt x="4178120" y="758850"/>
                  </a:lnTo>
                  <a:lnTo>
                    <a:pt x="4203996" y="793630"/>
                  </a:lnTo>
                  <a:lnTo>
                    <a:pt x="4228062" y="828719"/>
                  </a:lnTo>
                  <a:lnTo>
                    <a:pt x="4250323" y="864095"/>
                  </a:lnTo>
                  <a:lnTo>
                    <a:pt x="4270784" y="899734"/>
                  </a:lnTo>
                  <a:lnTo>
                    <a:pt x="4289447" y="935613"/>
                  </a:lnTo>
                  <a:lnTo>
                    <a:pt x="4306317" y="971707"/>
                  </a:lnTo>
                  <a:lnTo>
                    <a:pt x="4321398" y="1007993"/>
                  </a:lnTo>
                  <a:lnTo>
                    <a:pt x="4334693" y="1044448"/>
                  </a:lnTo>
                  <a:lnTo>
                    <a:pt x="4346207" y="1081049"/>
                  </a:lnTo>
                  <a:lnTo>
                    <a:pt x="4363905" y="1154590"/>
                  </a:lnTo>
                  <a:lnTo>
                    <a:pt x="4374524" y="1228430"/>
                  </a:lnTo>
                  <a:lnTo>
                    <a:pt x="4378095" y="1302379"/>
                  </a:lnTo>
                  <a:lnTo>
                    <a:pt x="4377247" y="1339335"/>
                  </a:lnTo>
                  <a:lnTo>
                    <a:pt x="4370305" y="1413095"/>
                  </a:lnTo>
                  <a:lnTo>
                    <a:pt x="4356392" y="1486493"/>
                  </a:lnTo>
                  <a:lnTo>
                    <a:pt x="4335540" y="1559340"/>
                  </a:lnTo>
                  <a:lnTo>
                    <a:pt x="4322522" y="1595499"/>
                  </a:lnTo>
                  <a:lnTo>
                    <a:pt x="4307781" y="1631449"/>
                  </a:lnTo>
                  <a:lnTo>
                    <a:pt x="4291321" y="1667168"/>
                  </a:lnTo>
                  <a:lnTo>
                    <a:pt x="4273145" y="1702631"/>
                  </a:lnTo>
                  <a:lnTo>
                    <a:pt x="4253258" y="1737815"/>
                  </a:lnTo>
                  <a:lnTo>
                    <a:pt x="4231664" y="1772697"/>
                  </a:lnTo>
                  <a:lnTo>
                    <a:pt x="4208366" y="1807253"/>
                  </a:lnTo>
                  <a:lnTo>
                    <a:pt x="4183369" y="1841459"/>
                  </a:lnTo>
                  <a:lnTo>
                    <a:pt x="4156676" y="1875292"/>
                  </a:lnTo>
                  <a:lnTo>
                    <a:pt x="4128291" y="1908729"/>
                  </a:lnTo>
                  <a:lnTo>
                    <a:pt x="4098218" y="1941745"/>
                  </a:lnTo>
                  <a:lnTo>
                    <a:pt x="4066461" y="1974318"/>
                  </a:lnTo>
                  <a:lnTo>
                    <a:pt x="4033024" y="2006423"/>
                  </a:lnTo>
                  <a:lnTo>
                    <a:pt x="3997911" y="2038037"/>
                  </a:lnTo>
                  <a:lnTo>
                    <a:pt x="3961126" y="2069137"/>
                  </a:lnTo>
                  <a:lnTo>
                    <a:pt x="3922672" y="2099698"/>
                  </a:lnTo>
                  <a:lnTo>
                    <a:pt x="3882553" y="2129699"/>
                  </a:lnTo>
                  <a:lnTo>
                    <a:pt x="3840775" y="2159114"/>
                  </a:lnTo>
                  <a:lnTo>
                    <a:pt x="3797339" y="2187920"/>
                  </a:lnTo>
                  <a:lnTo>
                    <a:pt x="3752250" y="2216094"/>
                  </a:lnTo>
                  <a:lnTo>
                    <a:pt x="3705513" y="2243612"/>
                  </a:lnTo>
                  <a:lnTo>
                    <a:pt x="3657131" y="2270451"/>
                  </a:lnTo>
                  <a:lnTo>
                    <a:pt x="3805548" y="2898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11803" y="26842"/>
              <a:ext cx="4378325" cy="2898140"/>
            </a:xfrm>
            <a:custGeom>
              <a:rect b="b" l="l" r="r" t="t"/>
              <a:pathLst>
                <a:path extrusionOk="0" h="2898140" w="4378325">
                  <a:moveTo>
                    <a:pt x="3805548" y="2898129"/>
                  </a:moveTo>
                  <a:lnTo>
                    <a:pt x="2941988" y="2527527"/>
                  </a:lnTo>
                  <a:lnTo>
                    <a:pt x="2889819" y="2538470"/>
                  </a:lnTo>
                  <a:lnTo>
                    <a:pt x="2837476" y="2548585"/>
                  </a:lnTo>
                  <a:lnTo>
                    <a:pt x="2784980" y="2557878"/>
                  </a:lnTo>
                  <a:lnTo>
                    <a:pt x="2732352" y="2566352"/>
                  </a:lnTo>
                  <a:lnTo>
                    <a:pt x="2679616" y="2574014"/>
                  </a:lnTo>
                  <a:lnTo>
                    <a:pt x="2626790" y="2580869"/>
                  </a:lnTo>
                  <a:lnTo>
                    <a:pt x="2573899" y="2586921"/>
                  </a:lnTo>
                  <a:lnTo>
                    <a:pt x="2520962" y="2592177"/>
                  </a:lnTo>
                  <a:lnTo>
                    <a:pt x="2468001" y="2596641"/>
                  </a:lnTo>
                  <a:lnTo>
                    <a:pt x="2415039" y="2600318"/>
                  </a:lnTo>
                  <a:lnTo>
                    <a:pt x="2362096" y="2603215"/>
                  </a:lnTo>
                  <a:lnTo>
                    <a:pt x="2309194" y="2605335"/>
                  </a:lnTo>
                  <a:lnTo>
                    <a:pt x="2256354" y="2606685"/>
                  </a:lnTo>
                  <a:lnTo>
                    <a:pt x="2203599" y="2607269"/>
                  </a:lnTo>
                  <a:lnTo>
                    <a:pt x="2150949" y="2607092"/>
                  </a:lnTo>
                  <a:lnTo>
                    <a:pt x="2098426" y="2606161"/>
                  </a:lnTo>
                  <a:lnTo>
                    <a:pt x="2046051" y="2604479"/>
                  </a:lnTo>
                  <a:lnTo>
                    <a:pt x="1993847" y="2602053"/>
                  </a:lnTo>
                  <a:lnTo>
                    <a:pt x="1941834" y="2598887"/>
                  </a:lnTo>
                  <a:lnTo>
                    <a:pt x="1890035" y="2594987"/>
                  </a:lnTo>
                  <a:lnTo>
                    <a:pt x="1838470" y="2590357"/>
                  </a:lnTo>
                  <a:lnTo>
                    <a:pt x="1787161" y="2585004"/>
                  </a:lnTo>
                  <a:lnTo>
                    <a:pt x="1736130" y="2578932"/>
                  </a:lnTo>
                  <a:lnTo>
                    <a:pt x="1685398" y="2572147"/>
                  </a:lnTo>
                  <a:lnTo>
                    <a:pt x="1634987" y="2564653"/>
                  </a:lnTo>
                  <a:lnTo>
                    <a:pt x="1584918" y="2556457"/>
                  </a:lnTo>
                  <a:lnTo>
                    <a:pt x="1535213" y="2547562"/>
                  </a:lnTo>
                  <a:lnTo>
                    <a:pt x="1485893" y="2537975"/>
                  </a:lnTo>
                  <a:lnTo>
                    <a:pt x="1436980" y="2527700"/>
                  </a:lnTo>
                  <a:lnTo>
                    <a:pt x="1388495" y="2516744"/>
                  </a:lnTo>
                  <a:lnTo>
                    <a:pt x="1340460" y="2505110"/>
                  </a:lnTo>
                  <a:lnTo>
                    <a:pt x="1292897" y="2492804"/>
                  </a:lnTo>
                  <a:lnTo>
                    <a:pt x="1245826" y="2479832"/>
                  </a:lnTo>
                  <a:lnTo>
                    <a:pt x="1199270" y="2466199"/>
                  </a:lnTo>
                  <a:lnTo>
                    <a:pt x="1153249" y="2451909"/>
                  </a:lnTo>
                  <a:lnTo>
                    <a:pt x="1107786" y="2436969"/>
                  </a:lnTo>
                  <a:lnTo>
                    <a:pt x="1062902" y="2421382"/>
                  </a:lnTo>
                  <a:lnTo>
                    <a:pt x="1018619" y="2405156"/>
                  </a:lnTo>
                  <a:lnTo>
                    <a:pt x="974957" y="2388293"/>
                  </a:lnTo>
                  <a:lnTo>
                    <a:pt x="931939" y="2370801"/>
                  </a:lnTo>
                  <a:lnTo>
                    <a:pt x="889586" y="2352684"/>
                  </a:lnTo>
                  <a:lnTo>
                    <a:pt x="847920" y="2333948"/>
                  </a:lnTo>
                  <a:lnTo>
                    <a:pt x="806962" y="2314596"/>
                  </a:lnTo>
                  <a:lnTo>
                    <a:pt x="766733" y="2294636"/>
                  </a:lnTo>
                  <a:lnTo>
                    <a:pt x="727255" y="2274072"/>
                  </a:lnTo>
                  <a:lnTo>
                    <a:pt x="688550" y="2252908"/>
                  </a:lnTo>
                  <a:lnTo>
                    <a:pt x="650639" y="2231151"/>
                  </a:lnTo>
                  <a:lnTo>
                    <a:pt x="613544" y="2208806"/>
                  </a:lnTo>
                  <a:lnTo>
                    <a:pt x="577286" y="2185878"/>
                  </a:lnTo>
                  <a:lnTo>
                    <a:pt x="541887" y="2162371"/>
                  </a:lnTo>
                  <a:lnTo>
                    <a:pt x="507368" y="2138292"/>
                  </a:lnTo>
                  <a:lnTo>
                    <a:pt x="473750" y="2113646"/>
                  </a:lnTo>
                  <a:lnTo>
                    <a:pt x="441056" y="2088437"/>
                  </a:lnTo>
                  <a:lnTo>
                    <a:pt x="409307" y="2062670"/>
                  </a:lnTo>
                  <a:lnTo>
                    <a:pt x="378524" y="2036352"/>
                  </a:lnTo>
                  <a:lnTo>
                    <a:pt x="348729" y="2009488"/>
                  </a:lnTo>
                  <a:lnTo>
                    <a:pt x="319943" y="1982081"/>
                  </a:lnTo>
                  <a:lnTo>
                    <a:pt x="292188" y="1954139"/>
                  </a:lnTo>
                  <a:lnTo>
                    <a:pt x="265486" y="1925665"/>
                  </a:lnTo>
                  <a:lnTo>
                    <a:pt x="239857" y="1896666"/>
                  </a:lnTo>
                  <a:lnTo>
                    <a:pt x="215324" y="1867146"/>
                  </a:lnTo>
                  <a:lnTo>
                    <a:pt x="188139" y="1832082"/>
                  </a:lnTo>
                  <a:lnTo>
                    <a:pt x="162835" y="1796770"/>
                  </a:lnTo>
                  <a:lnTo>
                    <a:pt x="139400" y="1761231"/>
                  </a:lnTo>
                  <a:lnTo>
                    <a:pt x="117824" y="1725487"/>
                  </a:lnTo>
                  <a:lnTo>
                    <a:pt x="98096" y="1689559"/>
                  </a:lnTo>
                  <a:lnTo>
                    <a:pt x="80206" y="1653468"/>
                  </a:lnTo>
                  <a:lnTo>
                    <a:pt x="64142" y="1617236"/>
                  </a:lnTo>
                  <a:lnTo>
                    <a:pt x="49895" y="1580884"/>
                  </a:lnTo>
                  <a:lnTo>
                    <a:pt x="37452" y="1544434"/>
                  </a:lnTo>
                  <a:lnTo>
                    <a:pt x="17940" y="1471324"/>
                  </a:lnTo>
                  <a:lnTo>
                    <a:pt x="5520" y="1398077"/>
                  </a:lnTo>
                  <a:lnTo>
                    <a:pt x="106" y="1324865"/>
                  </a:lnTo>
                  <a:lnTo>
                    <a:pt x="0" y="1288325"/>
                  </a:lnTo>
                  <a:lnTo>
                    <a:pt x="1612" y="1251858"/>
                  </a:lnTo>
                  <a:lnTo>
                    <a:pt x="9953" y="1179228"/>
                  </a:lnTo>
                  <a:lnTo>
                    <a:pt x="25043" y="1107145"/>
                  </a:lnTo>
                  <a:lnTo>
                    <a:pt x="46795" y="1035782"/>
                  </a:lnTo>
                  <a:lnTo>
                    <a:pt x="75124" y="965309"/>
                  </a:lnTo>
                  <a:lnTo>
                    <a:pt x="91728" y="930460"/>
                  </a:lnTo>
                  <a:lnTo>
                    <a:pt x="109944" y="895898"/>
                  </a:lnTo>
                  <a:lnTo>
                    <a:pt x="129761" y="861643"/>
                  </a:lnTo>
                  <a:lnTo>
                    <a:pt x="151169" y="827719"/>
                  </a:lnTo>
                  <a:lnTo>
                    <a:pt x="174156" y="794145"/>
                  </a:lnTo>
                  <a:lnTo>
                    <a:pt x="198713" y="760944"/>
                  </a:lnTo>
                  <a:lnTo>
                    <a:pt x="224828" y="728136"/>
                  </a:lnTo>
                  <a:lnTo>
                    <a:pt x="252491" y="695744"/>
                  </a:lnTo>
                  <a:lnTo>
                    <a:pt x="281690" y="663788"/>
                  </a:lnTo>
                  <a:lnTo>
                    <a:pt x="312416" y="632290"/>
                  </a:lnTo>
                  <a:lnTo>
                    <a:pt x="344657" y="601271"/>
                  </a:lnTo>
                  <a:lnTo>
                    <a:pt x="378402" y="570753"/>
                  </a:lnTo>
                  <a:lnTo>
                    <a:pt x="413642" y="540757"/>
                  </a:lnTo>
                  <a:lnTo>
                    <a:pt x="450365" y="511305"/>
                  </a:lnTo>
                  <a:lnTo>
                    <a:pt x="488560" y="482418"/>
                  </a:lnTo>
                  <a:lnTo>
                    <a:pt x="528217" y="454116"/>
                  </a:lnTo>
                  <a:lnTo>
                    <a:pt x="569325" y="426423"/>
                  </a:lnTo>
                  <a:lnTo>
                    <a:pt x="611873" y="399359"/>
                  </a:lnTo>
                  <a:lnTo>
                    <a:pt x="655851" y="372945"/>
                  </a:lnTo>
                  <a:lnTo>
                    <a:pt x="701248" y="347203"/>
                  </a:lnTo>
                  <a:lnTo>
                    <a:pt x="748052" y="322155"/>
                  </a:lnTo>
                  <a:lnTo>
                    <a:pt x="796254" y="297821"/>
                  </a:lnTo>
                  <a:lnTo>
                    <a:pt x="845843" y="274224"/>
                  </a:lnTo>
                  <a:lnTo>
                    <a:pt x="896807" y="251383"/>
                  </a:lnTo>
                  <a:lnTo>
                    <a:pt x="949137" y="229322"/>
                  </a:lnTo>
                  <a:lnTo>
                    <a:pt x="1002821" y="208061"/>
                  </a:lnTo>
                  <a:lnTo>
                    <a:pt x="1057848" y="187622"/>
                  </a:lnTo>
                  <a:lnTo>
                    <a:pt x="1104780" y="171215"/>
                  </a:lnTo>
                  <a:lnTo>
                    <a:pt x="1152134" y="155575"/>
                  </a:lnTo>
                  <a:lnTo>
                    <a:pt x="1199889" y="140701"/>
                  </a:lnTo>
                  <a:lnTo>
                    <a:pt x="1248023" y="126589"/>
                  </a:lnTo>
                  <a:lnTo>
                    <a:pt x="1296515" y="113238"/>
                  </a:lnTo>
                  <a:lnTo>
                    <a:pt x="1345343" y="100644"/>
                  </a:lnTo>
                  <a:lnTo>
                    <a:pt x="1394486" y="88805"/>
                  </a:lnTo>
                  <a:lnTo>
                    <a:pt x="1443920" y="77719"/>
                  </a:lnTo>
                  <a:lnTo>
                    <a:pt x="1493626" y="67383"/>
                  </a:lnTo>
                  <a:lnTo>
                    <a:pt x="1543581" y="57794"/>
                  </a:lnTo>
                  <a:lnTo>
                    <a:pt x="1593763" y="48950"/>
                  </a:lnTo>
                  <a:lnTo>
                    <a:pt x="1644151" y="40849"/>
                  </a:lnTo>
                  <a:lnTo>
                    <a:pt x="1694722" y="33487"/>
                  </a:lnTo>
                  <a:lnTo>
                    <a:pt x="1745456" y="26862"/>
                  </a:lnTo>
                  <a:lnTo>
                    <a:pt x="1796331" y="20973"/>
                  </a:lnTo>
                  <a:lnTo>
                    <a:pt x="1847324" y="15815"/>
                  </a:lnTo>
                  <a:lnTo>
                    <a:pt x="1898415" y="11387"/>
                  </a:lnTo>
                  <a:lnTo>
                    <a:pt x="1949581" y="7686"/>
                  </a:lnTo>
                  <a:lnTo>
                    <a:pt x="2000800" y="4710"/>
                  </a:lnTo>
                  <a:lnTo>
                    <a:pt x="2052052" y="2456"/>
                  </a:lnTo>
                  <a:lnTo>
                    <a:pt x="2103314" y="921"/>
                  </a:lnTo>
                  <a:lnTo>
                    <a:pt x="2154564" y="103"/>
                  </a:lnTo>
                  <a:lnTo>
                    <a:pt x="2205782" y="0"/>
                  </a:lnTo>
                  <a:lnTo>
                    <a:pt x="2256945" y="608"/>
                  </a:lnTo>
                  <a:lnTo>
                    <a:pt x="2308031" y="1925"/>
                  </a:lnTo>
                  <a:lnTo>
                    <a:pt x="2359019" y="3950"/>
                  </a:lnTo>
                  <a:lnTo>
                    <a:pt x="2409886" y="6678"/>
                  </a:lnTo>
                  <a:lnTo>
                    <a:pt x="2460613" y="10108"/>
                  </a:lnTo>
                  <a:lnTo>
                    <a:pt x="2511176" y="14238"/>
                  </a:lnTo>
                  <a:lnTo>
                    <a:pt x="2561553" y="19063"/>
                  </a:lnTo>
                  <a:lnTo>
                    <a:pt x="2611724" y="24583"/>
                  </a:lnTo>
                  <a:lnTo>
                    <a:pt x="2661667" y="30794"/>
                  </a:lnTo>
                  <a:lnTo>
                    <a:pt x="2711359" y="37695"/>
                  </a:lnTo>
                  <a:lnTo>
                    <a:pt x="2760780" y="45281"/>
                  </a:lnTo>
                  <a:lnTo>
                    <a:pt x="2809906" y="53552"/>
                  </a:lnTo>
                  <a:lnTo>
                    <a:pt x="2858718" y="62504"/>
                  </a:lnTo>
                  <a:lnTo>
                    <a:pt x="2907192" y="72134"/>
                  </a:lnTo>
                  <a:lnTo>
                    <a:pt x="2955308" y="82441"/>
                  </a:lnTo>
                  <a:lnTo>
                    <a:pt x="3003043" y="93421"/>
                  </a:lnTo>
                  <a:lnTo>
                    <a:pt x="3050376" y="105073"/>
                  </a:lnTo>
                  <a:lnTo>
                    <a:pt x="3097286" y="117393"/>
                  </a:lnTo>
                  <a:lnTo>
                    <a:pt x="3143749" y="130379"/>
                  </a:lnTo>
                  <a:lnTo>
                    <a:pt x="3189745" y="144029"/>
                  </a:lnTo>
                  <a:lnTo>
                    <a:pt x="3235253" y="158339"/>
                  </a:lnTo>
                  <a:lnTo>
                    <a:pt x="3280249" y="173308"/>
                  </a:lnTo>
                  <a:lnTo>
                    <a:pt x="3324714" y="188933"/>
                  </a:lnTo>
                  <a:lnTo>
                    <a:pt x="3368624" y="205211"/>
                  </a:lnTo>
                  <a:lnTo>
                    <a:pt x="3411958" y="222140"/>
                  </a:lnTo>
                  <a:lnTo>
                    <a:pt x="3454695" y="239718"/>
                  </a:lnTo>
                  <a:lnTo>
                    <a:pt x="3496812" y="257940"/>
                  </a:lnTo>
                  <a:lnTo>
                    <a:pt x="3538289" y="276806"/>
                  </a:lnTo>
                  <a:lnTo>
                    <a:pt x="3579102" y="296313"/>
                  </a:lnTo>
                  <a:lnTo>
                    <a:pt x="3619232" y="316458"/>
                  </a:lnTo>
                  <a:lnTo>
                    <a:pt x="3658655" y="337238"/>
                  </a:lnTo>
                  <a:lnTo>
                    <a:pt x="3697351" y="358651"/>
                  </a:lnTo>
                  <a:lnTo>
                    <a:pt x="3735297" y="380695"/>
                  </a:lnTo>
                  <a:lnTo>
                    <a:pt x="3772472" y="403366"/>
                  </a:lnTo>
                  <a:lnTo>
                    <a:pt x="3808854" y="426663"/>
                  </a:lnTo>
                  <a:lnTo>
                    <a:pt x="3844421" y="450583"/>
                  </a:lnTo>
                  <a:lnTo>
                    <a:pt x="3879152" y="475123"/>
                  </a:lnTo>
                  <a:lnTo>
                    <a:pt x="3913025" y="500280"/>
                  </a:lnTo>
                  <a:lnTo>
                    <a:pt x="3946018" y="526053"/>
                  </a:lnTo>
                  <a:lnTo>
                    <a:pt x="3984664" y="558003"/>
                  </a:lnTo>
                  <a:lnTo>
                    <a:pt x="4021475" y="590427"/>
                  </a:lnTo>
                  <a:lnTo>
                    <a:pt x="4056453" y="623303"/>
                  </a:lnTo>
                  <a:lnTo>
                    <a:pt x="4089602" y="656607"/>
                  </a:lnTo>
                  <a:lnTo>
                    <a:pt x="4120928" y="690315"/>
                  </a:lnTo>
                  <a:lnTo>
                    <a:pt x="4150432" y="724404"/>
                  </a:lnTo>
                  <a:lnTo>
                    <a:pt x="4178120" y="758850"/>
                  </a:lnTo>
                  <a:lnTo>
                    <a:pt x="4203996" y="793630"/>
                  </a:lnTo>
                  <a:lnTo>
                    <a:pt x="4228062" y="828719"/>
                  </a:lnTo>
                  <a:lnTo>
                    <a:pt x="4250323" y="864095"/>
                  </a:lnTo>
                  <a:lnTo>
                    <a:pt x="4270784" y="899734"/>
                  </a:lnTo>
                  <a:lnTo>
                    <a:pt x="4289447" y="935613"/>
                  </a:lnTo>
                  <a:lnTo>
                    <a:pt x="4306317" y="971707"/>
                  </a:lnTo>
                  <a:lnTo>
                    <a:pt x="4321398" y="1007993"/>
                  </a:lnTo>
                  <a:lnTo>
                    <a:pt x="4334693" y="1044448"/>
                  </a:lnTo>
                  <a:lnTo>
                    <a:pt x="4346207" y="1081049"/>
                  </a:lnTo>
                  <a:lnTo>
                    <a:pt x="4363905" y="1154590"/>
                  </a:lnTo>
                  <a:lnTo>
                    <a:pt x="4374524" y="1228430"/>
                  </a:lnTo>
                  <a:lnTo>
                    <a:pt x="4378095" y="1302379"/>
                  </a:lnTo>
                  <a:lnTo>
                    <a:pt x="4377247" y="1339335"/>
                  </a:lnTo>
                  <a:lnTo>
                    <a:pt x="4370305" y="1413095"/>
                  </a:lnTo>
                  <a:lnTo>
                    <a:pt x="4356392" y="1486493"/>
                  </a:lnTo>
                  <a:lnTo>
                    <a:pt x="4335540" y="1559340"/>
                  </a:lnTo>
                  <a:lnTo>
                    <a:pt x="4322522" y="1595499"/>
                  </a:lnTo>
                  <a:lnTo>
                    <a:pt x="4307781" y="1631449"/>
                  </a:lnTo>
                  <a:lnTo>
                    <a:pt x="4291321" y="1667168"/>
                  </a:lnTo>
                  <a:lnTo>
                    <a:pt x="4273145" y="1702631"/>
                  </a:lnTo>
                  <a:lnTo>
                    <a:pt x="4253258" y="1737815"/>
                  </a:lnTo>
                  <a:lnTo>
                    <a:pt x="4231664" y="1772697"/>
                  </a:lnTo>
                  <a:lnTo>
                    <a:pt x="4208366" y="1807253"/>
                  </a:lnTo>
                  <a:lnTo>
                    <a:pt x="4183369" y="1841459"/>
                  </a:lnTo>
                  <a:lnTo>
                    <a:pt x="4156676" y="1875292"/>
                  </a:lnTo>
                  <a:lnTo>
                    <a:pt x="4128291" y="1908729"/>
                  </a:lnTo>
                  <a:lnTo>
                    <a:pt x="4098218" y="1941745"/>
                  </a:lnTo>
                  <a:lnTo>
                    <a:pt x="4066461" y="1974318"/>
                  </a:lnTo>
                  <a:lnTo>
                    <a:pt x="4033024" y="2006423"/>
                  </a:lnTo>
                  <a:lnTo>
                    <a:pt x="3997911" y="2038037"/>
                  </a:lnTo>
                  <a:lnTo>
                    <a:pt x="3961126" y="2069137"/>
                  </a:lnTo>
                  <a:lnTo>
                    <a:pt x="3922672" y="2099698"/>
                  </a:lnTo>
                  <a:lnTo>
                    <a:pt x="3882553" y="2129699"/>
                  </a:lnTo>
                  <a:lnTo>
                    <a:pt x="3840775" y="2159114"/>
                  </a:lnTo>
                  <a:lnTo>
                    <a:pt x="3797339" y="2187920"/>
                  </a:lnTo>
                  <a:lnTo>
                    <a:pt x="3752250" y="2216094"/>
                  </a:lnTo>
                  <a:lnTo>
                    <a:pt x="3705513" y="2243612"/>
                  </a:lnTo>
                  <a:lnTo>
                    <a:pt x="3657131" y="2270451"/>
                  </a:lnTo>
                  <a:lnTo>
                    <a:pt x="3805548" y="2898129"/>
                  </a:lnTo>
                  <a:close/>
                </a:path>
              </a:pathLst>
            </a:custGeom>
            <a:noFill/>
            <a:ln cap="flat" cmpd="sng" w="285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61" name="Google Shape;161;p28"/>
          <p:cNvSpPr txBox="1"/>
          <p:nvPr/>
        </p:nvSpPr>
        <p:spPr>
          <a:xfrm>
            <a:off x="489325" y="278600"/>
            <a:ext cx="3423300" cy="15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065" marR="508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500">
                <a:latin typeface="Trebuchet MS"/>
                <a:ea typeface="Trebuchet MS"/>
                <a:cs typeface="Trebuchet MS"/>
                <a:sym typeface="Trebuchet MS"/>
              </a:rPr>
              <a:t>Une pièce juste devrait montrer 15 têtes en 30 lancers. Cette pièce est biaisée.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2" name="Google Shape;162;p28"/>
          <p:cNvSpPr txBox="1"/>
          <p:nvPr>
            <p:ph type="title"/>
          </p:nvPr>
        </p:nvSpPr>
        <p:spPr>
          <a:xfrm>
            <a:off x="5048854" y="443663"/>
            <a:ext cx="3604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/>
              <a:t>Même une pièce de monnaie juste pourrait montrer 22 têtes en 30 lancers. Ce n'est peut-être qu'un hasard.</a:t>
            </a:r>
            <a:endParaRPr sz="1900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2" name="Google Shape;1292;p1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93" name="Google Shape;1293;p136"/>
          <p:cNvSpPr txBox="1"/>
          <p:nvPr/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94" name="Google Shape;1294;p1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2450" y="1889521"/>
            <a:ext cx="6000748" cy="2343149"/>
          </a:xfrm>
          <a:prstGeom prst="rect">
            <a:avLst/>
          </a:prstGeom>
          <a:noFill/>
          <a:ln>
            <a:noFill/>
          </a:ln>
        </p:spPr>
      </p:pic>
      <p:sp>
        <p:nvSpPr>
          <p:cNvPr id="1295" name="Google Shape;1295;p136"/>
          <p:cNvSpPr txBox="1"/>
          <p:nvPr/>
        </p:nvSpPr>
        <p:spPr>
          <a:xfrm>
            <a:off x="1485966" y="1363619"/>
            <a:ext cx="6172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3. Comparez les modèles entre les sous-ensembles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0" name="Google Shape;1300;p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301" name="Google Shape;1301;p137"/>
          <p:cNvSpPr txBox="1"/>
          <p:nvPr>
            <p:ph type="title"/>
          </p:nvPr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302" name="Google Shape;1302;p1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2450" y="1889521"/>
            <a:ext cx="6000748" cy="2343149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137"/>
          <p:cNvSpPr txBox="1"/>
          <p:nvPr/>
        </p:nvSpPr>
        <p:spPr>
          <a:xfrm>
            <a:off x="1489475" y="1235250"/>
            <a:ext cx="7779600" cy="13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Trebuchet MS"/>
                <a:ea typeface="Trebuchet MS"/>
                <a:cs typeface="Trebuchet MS"/>
                <a:sym typeface="Trebuchet MS"/>
              </a:rPr>
              <a:t>4. Calculer l'erreur RMS pour chaque</a:t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E06666"/>
                </a:solidFill>
                <a:latin typeface="Trebuchet MS"/>
                <a:ea typeface="Trebuchet MS"/>
                <a:cs typeface="Trebuchet MS"/>
                <a:sym typeface="Trebuchet MS"/>
              </a:rPr>
              <a:t>RMS = 55,1</a:t>
            </a:r>
            <a:r>
              <a:rPr lang="en" sz="2600">
                <a:latin typeface="Trebuchet MS"/>
                <a:ea typeface="Trebuchet MS"/>
                <a:cs typeface="Trebuchet MS"/>
                <a:sym typeface="Trebuchet MS"/>
              </a:rPr>
              <a:t> 				</a:t>
            </a:r>
            <a:r>
              <a:rPr lang="en" sz="2600">
                <a:solidFill>
                  <a:srgbClr val="6FA8DC"/>
                </a:solidFill>
                <a:latin typeface="Trebuchet MS"/>
                <a:ea typeface="Trebuchet MS"/>
                <a:cs typeface="Trebuchet MS"/>
                <a:sym typeface="Trebuchet MS"/>
              </a:rPr>
              <a:t>RMS = 48,9</a:t>
            </a:r>
            <a:endParaRPr sz="2600">
              <a:solidFill>
                <a:srgbClr val="6FA8D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Trebuchet MS"/>
                <a:ea typeface="Trebuchet MS"/>
                <a:cs typeface="Trebuchet MS"/>
                <a:sym typeface="Trebuchet MS"/>
              </a:rPr>
              <a:t>   </a:t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04" name="Google Shape;1304;p137"/>
          <p:cNvSpPr txBox="1"/>
          <p:nvPr/>
        </p:nvSpPr>
        <p:spPr>
          <a:xfrm>
            <a:off x="6039561" y="4415125"/>
            <a:ext cx="2780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Trebuchet MS"/>
                <a:ea typeface="Trebuchet MS"/>
                <a:cs typeface="Trebuchet MS"/>
                <a:sym typeface="Trebuchet MS"/>
              </a:rPr>
              <a:t>Estimation: RMS = 52,1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9" name="Google Shape;1309;p1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310" name="Google Shape;1310;p138"/>
          <p:cNvSpPr txBox="1"/>
          <p:nvPr/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11" name="Google Shape;1311;p138"/>
          <p:cNvSpPr txBox="1"/>
          <p:nvPr/>
        </p:nvSpPr>
        <p:spPr>
          <a:xfrm>
            <a:off x="1454002" y="1902518"/>
            <a:ext cx="6236400" cy="13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32383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latin typeface="Trebuchet MS"/>
                <a:ea typeface="Trebuchet MS"/>
                <a:cs typeface="Trebuchet MS"/>
                <a:sym typeface="Trebuchet MS"/>
              </a:rPr>
              <a:t>Répétez aussi longtemps que vous avez de la patience. . .</a:t>
            </a:r>
            <a:endParaRPr sz="4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6" name="Google Shape;1316;p1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317" name="Google Shape;1317;p139"/>
          <p:cNvSpPr txBox="1"/>
          <p:nvPr/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318" name="Google Shape;1318;p1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7862" y="1789509"/>
            <a:ext cx="3943349" cy="2800349"/>
          </a:xfrm>
          <a:prstGeom prst="rect">
            <a:avLst/>
          </a:prstGeom>
          <a:noFill/>
          <a:ln>
            <a:noFill/>
          </a:ln>
        </p:spPr>
      </p:pic>
      <p:sp>
        <p:nvSpPr>
          <p:cNvPr id="1319" name="Google Shape;1319;p139"/>
          <p:cNvSpPr txBox="1"/>
          <p:nvPr/>
        </p:nvSpPr>
        <p:spPr>
          <a:xfrm>
            <a:off x="642242" y="1306469"/>
            <a:ext cx="78600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5. Comparez les RMS validés croisés pour les modèles :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4" name="Google Shape;1324;p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1563974"/>
          </a:xfrm>
          <a:prstGeom prst="rect">
            <a:avLst/>
          </a:prstGeom>
          <a:noFill/>
          <a:ln>
            <a:noFill/>
          </a:ln>
        </p:spPr>
      </p:pic>
      <p:sp>
        <p:nvSpPr>
          <p:cNvPr id="1325" name="Google Shape;1325;p140"/>
          <p:cNvSpPr txBox="1"/>
          <p:nvPr>
            <p:ph type="title"/>
          </p:nvPr>
        </p:nvSpPr>
        <p:spPr>
          <a:xfrm>
            <a:off x="326264" y="234553"/>
            <a:ext cx="3674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326" name="Google Shape;1326;p1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7862" y="1789509"/>
            <a:ext cx="3943349" cy="2800349"/>
          </a:xfrm>
          <a:prstGeom prst="rect">
            <a:avLst/>
          </a:prstGeom>
          <a:noFill/>
          <a:ln>
            <a:noFill/>
          </a:ln>
        </p:spPr>
      </p:pic>
      <p:sp>
        <p:nvSpPr>
          <p:cNvPr id="1327" name="Google Shape;1327;p140"/>
          <p:cNvSpPr txBox="1"/>
          <p:nvPr/>
        </p:nvSpPr>
        <p:spPr>
          <a:xfrm>
            <a:off x="4492296" y="2686226"/>
            <a:ext cx="45903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406400" lvl="0" marL="418465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Le meilleur modèle minimise l'erreur de validation croisée.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328" name="Google Shape;1328;p140"/>
          <p:cNvGrpSpPr/>
          <p:nvPr/>
        </p:nvGrpSpPr>
        <p:grpSpPr>
          <a:xfrm>
            <a:off x="3193329" y="2992124"/>
            <a:ext cx="1192055" cy="561034"/>
            <a:chOff x="3193329" y="3989499"/>
            <a:chExt cx="1192055" cy="748045"/>
          </a:xfrm>
        </p:grpSpPr>
        <p:sp>
          <p:nvSpPr>
            <p:cNvPr id="1329" name="Google Shape;1329;p140"/>
            <p:cNvSpPr/>
            <p:nvPr/>
          </p:nvSpPr>
          <p:spPr>
            <a:xfrm>
              <a:off x="3359224" y="3989499"/>
              <a:ext cx="1026160" cy="638175"/>
            </a:xfrm>
            <a:custGeom>
              <a:rect b="b" l="l" r="r" t="t"/>
              <a:pathLst>
                <a:path extrusionOk="0" h="638175" w="1026160">
                  <a:moveTo>
                    <a:pt x="1025950" y="0"/>
                  </a:moveTo>
                  <a:lnTo>
                    <a:pt x="0" y="637718"/>
                  </a:lnTo>
                </a:path>
              </a:pathLst>
            </a:custGeom>
            <a:noFill/>
            <a:ln cap="flat" cmpd="sng" w="3807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330" name="Google Shape;1330;p1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193329" y="4554721"/>
              <a:ext cx="218166" cy="1828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1" name="Google Shape;1331;p140"/>
          <p:cNvSpPr txBox="1"/>
          <p:nvPr/>
        </p:nvSpPr>
        <p:spPr>
          <a:xfrm>
            <a:off x="642242" y="1306469"/>
            <a:ext cx="78600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5. Comparez les RMS validés croisés pour les modèles :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6" name="Google Shape;1336;p1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5" y="0"/>
            <a:ext cx="685251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7" name="Google Shape;1337;p141"/>
          <p:cNvSpPr txBox="1"/>
          <p:nvPr>
            <p:ph type="title"/>
          </p:nvPr>
        </p:nvSpPr>
        <p:spPr>
          <a:xfrm>
            <a:off x="372925" y="234550"/>
            <a:ext cx="86874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Remarques sur la validation croisée 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38" name="Google Shape;1338;p141"/>
          <p:cNvSpPr txBox="1"/>
          <p:nvPr/>
        </p:nvSpPr>
        <p:spPr>
          <a:xfrm>
            <a:off x="915668" y="933550"/>
            <a:ext cx="7621800" cy="3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332740" lvl="0" marL="401955" marR="27813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rebuchet MS"/>
              <a:buChar char="-"/>
            </a:pPr>
            <a:r>
              <a:rPr lang="en" sz="2100">
                <a:latin typeface="Trebuchet MS"/>
                <a:ea typeface="Trebuchet MS"/>
                <a:cs typeface="Trebuchet MS"/>
                <a:sym typeface="Trebuchet MS"/>
              </a:rPr>
              <a:t>Il s'agissait d'une validation croisée «à 2 blocs» ; d'autres schémas de CV existent et peuvent mieux fonctionner pour vos données (voir par exemple les documents scikit-learn)</a:t>
            </a:r>
            <a:br>
              <a:rPr lang="en" sz="2100">
                <a:latin typeface="Trebuchet MS"/>
                <a:ea typeface="Trebuchet MS"/>
                <a:cs typeface="Trebuchet MS"/>
                <a:sym typeface="Trebuchet MS"/>
              </a:rPr>
            </a:b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2740" lvl="0" marL="401955" marR="27813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rebuchet MS"/>
              <a:buChar char="-"/>
            </a:pPr>
            <a:r>
              <a:rPr lang="en" sz="2100">
                <a:latin typeface="Trebuchet MS"/>
                <a:ea typeface="Trebuchet MS"/>
                <a:cs typeface="Trebuchet MS"/>
                <a:sym typeface="Trebuchet MS"/>
              </a:rPr>
              <a:t>La validation croisée est la méthode de référence pour l'évaluation des modèles dans l'apprentissage automatique, car les statistiques des modèles ne sont souvent pas connues au sens classique.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27813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2740" lvl="0" marL="401955" marR="27813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rebuchet MS"/>
              <a:buChar char="-"/>
            </a:pPr>
            <a:r>
              <a:rPr lang="en" sz="2100" u="sng">
                <a:latin typeface="Trebuchet MS"/>
                <a:ea typeface="Trebuchet MS"/>
                <a:cs typeface="Trebuchet MS"/>
                <a:sym typeface="Trebuchet MS"/>
              </a:rPr>
              <a:t>Encore une fois :</a:t>
            </a:r>
            <a:r>
              <a:rPr lang="en" sz="2100">
                <a:latin typeface="Trebuchet MS"/>
                <a:ea typeface="Trebuchet MS"/>
                <a:cs typeface="Trebuchet MS"/>
                <a:sym typeface="Trebuchet MS"/>
              </a:rPr>
              <a:t> mises en garde concernant le biais de sélection et l'indépendance des données.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1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Résumé de la validation croisée</a:t>
            </a:r>
            <a:endParaRPr sz="2520"/>
          </a:p>
        </p:txBody>
      </p:sp>
      <p:sp>
        <p:nvSpPr>
          <p:cNvPr id="1344" name="Google Shape;1344;p1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source : sk-learn</a:t>
            </a:r>
            <a:endParaRPr/>
          </a:p>
        </p:txBody>
      </p:sp>
      <p:pic>
        <p:nvPicPr>
          <p:cNvPr id="1345" name="Google Shape;1345;p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4487" y="1250100"/>
            <a:ext cx="509451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1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Laissez-en un (Leave One Out)</a:t>
            </a:r>
            <a:endParaRPr sz="2520"/>
          </a:p>
        </p:txBody>
      </p:sp>
      <p:sp>
        <p:nvSpPr>
          <p:cNvPr id="1351" name="Google Shape;1351;p143"/>
          <p:cNvSpPr txBox="1"/>
          <p:nvPr>
            <p:ph idx="1" type="body"/>
          </p:nvPr>
        </p:nvSpPr>
        <p:spPr>
          <a:xfrm>
            <a:off x="311700" y="1152475"/>
            <a:ext cx="349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- Très cher en pratique (nécessité de faire </a:t>
            </a:r>
            <a:r>
              <a:rPr lang="en" sz="1700">
                <a:latin typeface="Palatino"/>
                <a:ea typeface="Palatino"/>
                <a:cs typeface="Palatino"/>
                <a:sym typeface="Palatino"/>
              </a:rPr>
              <a:t>n</a:t>
            </a:r>
            <a:r>
              <a:rPr lang="en" sz="1700"/>
              <a:t> entraînements)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- Connecté à la théorie</a:t>
            </a:r>
            <a:endParaRPr sz="1700"/>
          </a:p>
        </p:txBody>
      </p:sp>
      <p:pic>
        <p:nvPicPr>
          <p:cNvPr id="1352" name="Google Shape;1352;p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2875" y="1105200"/>
            <a:ext cx="4949425" cy="359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3" name="Google Shape;1353;p143"/>
          <p:cNvSpPr txBox="1"/>
          <p:nvPr/>
        </p:nvSpPr>
        <p:spPr>
          <a:xfrm>
            <a:off x="4874450" y="1152475"/>
            <a:ext cx="1279800" cy="35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données de validation</a:t>
            </a:r>
            <a:endParaRPr sz="1100"/>
          </a:p>
        </p:txBody>
      </p:sp>
      <p:pic>
        <p:nvPicPr>
          <p:cNvPr id="1354" name="Google Shape;1354;p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571750"/>
            <a:ext cx="3335888" cy="22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1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Pliage en K (K-Fold)</a:t>
            </a:r>
            <a:endParaRPr sz="2520"/>
          </a:p>
        </p:txBody>
      </p:sp>
      <p:sp>
        <p:nvSpPr>
          <p:cNvPr id="1360" name="Google Shape;1360;p144"/>
          <p:cNvSpPr txBox="1"/>
          <p:nvPr>
            <p:ph idx="1" type="body"/>
          </p:nvPr>
        </p:nvSpPr>
        <p:spPr>
          <a:xfrm>
            <a:off x="311700" y="1152475"/>
            <a:ext cx="3435900" cy="38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version pratique du LOO.</a:t>
            </a:r>
            <a:endParaRPr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/>
              <a:t>Avantages:</a:t>
            </a:r>
            <a:endParaRPr u="sng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utilisation efficace des données</a:t>
            </a:r>
            <a:endParaRPr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Tractable pour K assez petit.</a:t>
            </a:r>
            <a:endParaRPr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/>
              <a:t>Inconvénients:</a:t>
            </a:r>
            <a:endParaRPr u="sng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 Ne tient pas compte de l'équilibrage des étiquettes.</a:t>
            </a:r>
            <a:endParaRPr/>
          </a:p>
        </p:txBody>
      </p:sp>
      <p:pic>
        <p:nvPicPr>
          <p:cNvPr id="1361" name="Google Shape;1361;p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3800" y="1017725"/>
            <a:ext cx="5115079" cy="354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5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1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Pourquoi</a:t>
            </a:r>
            <a:r>
              <a:rPr lang="en" sz="2520"/>
              <a:t> est-ce important</a:t>
            </a:r>
            <a:endParaRPr sz="2520"/>
          </a:p>
        </p:txBody>
      </p:sp>
      <p:sp>
        <p:nvSpPr>
          <p:cNvPr id="1367" name="Google Shape;1367;p145"/>
          <p:cNvSpPr txBox="1"/>
          <p:nvPr>
            <p:ph idx="1" type="body"/>
          </p:nvPr>
        </p:nvSpPr>
        <p:spPr>
          <a:xfrm>
            <a:off x="311700" y="1152475"/>
            <a:ext cx="3862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Compétitions:</a:t>
            </a:r>
            <a:endParaRPr sz="1600"/>
          </a:p>
          <a:p>
            <a:pPr indent="-3302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classement avec les performances de chaque équipe.</a:t>
            </a:r>
            <a:endParaRPr sz="1600"/>
          </a:p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Nous pouvons soumettre jusqu'à ce que l'on monte dans le classement.</a:t>
            </a:r>
            <a:endParaRPr sz="1600"/>
          </a:p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algorithme évolutionnaire</a:t>
            </a:r>
            <a:r>
              <a:rPr lang="en" sz="1600"/>
              <a:t> qui sélectionne le modèle qui peut sur-apprendre l'ensemble de test.</a:t>
            </a:r>
            <a:endParaRPr sz="1600"/>
          </a:p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Ensemble de </a:t>
            </a:r>
            <a:r>
              <a:rPr b="1" lang="en" sz="1600"/>
              <a:t>test caché </a:t>
            </a:r>
            <a:r>
              <a:rPr lang="en" sz="1600"/>
              <a:t>pour l'évaluation finale !</a:t>
            </a:r>
            <a:endParaRPr sz="1600"/>
          </a:p>
        </p:txBody>
      </p:sp>
      <p:pic>
        <p:nvPicPr>
          <p:cNvPr id="1368" name="Google Shape;1368;p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7051" y="1118100"/>
            <a:ext cx="4893350" cy="295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9" name="Google Shape;1369;p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4100" y="1085650"/>
            <a:ext cx="4440075" cy="367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0" name="Google Shape;1370;p145"/>
          <p:cNvCxnSpPr/>
          <p:nvPr/>
        </p:nvCxnSpPr>
        <p:spPr>
          <a:xfrm rot="10800000">
            <a:off x="5879325" y="4025650"/>
            <a:ext cx="1747500" cy="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71" name="Google Shape;1371;p145"/>
          <p:cNvCxnSpPr/>
          <p:nvPr/>
        </p:nvCxnSpPr>
        <p:spPr>
          <a:xfrm>
            <a:off x="5529250" y="2341825"/>
            <a:ext cx="0" cy="12420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2" name="Google Shape;1372;p145"/>
          <p:cNvSpPr txBox="1"/>
          <p:nvPr/>
        </p:nvSpPr>
        <p:spPr>
          <a:xfrm rot="-5400000">
            <a:off x="4581250" y="278732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vainqueur final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373" name="Google Shape;1373;p145"/>
          <p:cNvSpPr txBox="1"/>
          <p:nvPr/>
        </p:nvSpPr>
        <p:spPr>
          <a:xfrm>
            <a:off x="5612675" y="3625450"/>
            <a:ext cx="276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9138"/>
                </a:solidFill>
              </a:rPr>
              <a:t>top-1 au classement</a:t>
            </a:r>
            <a:endParaRPr>
              <a:solidFill>
                <a:srgbClr val="E69138"/>
              </a:solidFill>
            </a:endParaRPr>
          </a:p>
        </p:txBody>
      </p:sp>
      <p:sp>
        <p:nvSpPr>
          <p:cNvPr id="1374" name="Google Shape;1374;p145"/>
          <p:cNvSpPr/>
          <p:nvPr/>
        </p:nvSpPr>
        <p:spPr>
          <a:xfrm>
            <a:off x="5485500" y="3691325"/>
            <a:ext cx="655500" cy="226800"/>
          </a:xfrm>
          <a:prstGeom prst="rect">
            <a:avLst/>
          </a:prstGeom>
          <a:noFill/>
          <a:ln cap="flat" cmpd="sng" w="9525">
            <a:solidFill>
              <a:srgbClr val="FF55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68" name="Google Shape;168;p29"/>
          <p:cNvGrpSpPr/>
          <p:nvPr/>
        </p:nvGrpSpPr>
        <p:grpSpPr>
          <a:xfrm>
            <a:off x="11803" y="20132"/>
            <a:ext cx="9028067" cy="5123368"/>
            <a:chOff x="11803" y="26842"/>
            <a:chExt cx="9028067" cy="6831157"/>
          </a:xfrm>
        </p:grpSpPr>
        <p:sp>
          <p:nvSpPr>
            <p:cNvPr id="169" name="Google Shape;169;p29"/>
            <p:cNvSpPr/>
            <p:nvPr/>
          </p:nvSpPr>
          <p:spPr>
            <a:xfrm>
              <a:off x="2133600" y="1733550"/>
              <a:ext cx="4896484" cy="5118100"/>
            </a:xfrm>
            <a:custGeom>
              <a:rect b="b" l="l" r="r" t="t"/>
              <a:pathLst>
                <a:path extrusionOk="0" h="5118100" w="4896484">
                  <a:moveTo>
                    <a:pt x="2678513" y="12699"/>
                  </a:moveTo>
                  <a:lnTo>
                    <a:pt x="2202746" y="12699"/>
                  </a:lnTo>
                  <a:lnTo>
                    <a:pt x="2243172" y="0"/>
                  </a:lnTo>
                  <a:lnTo>
                    <a:pt x="2632658" y="0"/>
                  </a:lnTo>
                  <a:lnTo>
                    <a:pt x="2678513" y="12699"/>
                  </a:lnTo>
                  <a:close/>
                </a:path>
                <a:path extrusionOk="0" h="5118100" w="4896484">
                  <a:moveTo>
                    <a:pt x="2769774" y="25399"/>
                  </a:moveTo>
                  <a:lnTo>
                    <a:pt x="2122474" y="25399"/>
                  </a:lnTo>
                  <a:lnTo>
                    <a:pt x="2162511" y="12699"/>
                  </a:lnTo>
                  <a:lnTo>
                    <a:pt x="2724222" y="12699"/>
                  </a:lnTo>
                  <a:lnTo>
                    <a:pt x="2769774" y="25399"/>
                  </a:lnTo>
                  <a:close/>
                </a:path>
                <a:path extrusionOk="0" h="5118100" w="4896484">
                  <a:moveTo>
                    <a:pt x="4472517" y="5118099"/>
                  </a:moveTo>
                  <a:lnTo>
                    <a:pt x="423481" y="5118099"/>
                  </a:lnTo>
                  <a:lnTo>
                    <a:pt x="402057" y="5067299"/>
                  </a:lnTo>
                  <a:lnTo>
                    <a:pt x="381124" y="5029199"/>
                  </a:lnTo>
                  <a:lnTo>
                    <a:pt x="360688" y="4978399"/>
                  </a:lnTo>
                  <a:lnTo>
                    <a:pt x="340755" y="4940299"/>
                  </a:lnTo>
                  <a:lnTo>
                    <a:pt x="321330" y="4889499"/>
                  </a:lnTo>
                  <a:lnTo>
                    <a:pt x="302418" y="4851399"/>
                  </a:lnTo>
                  <a:lnTo>
                    <a:pt x="284025" y="4800599"/>
                  </a:lnTo>
                  <a:lnTo>
                    <a:pt x="266156" y="4762499"/>
                  </a:lnTo>
                  <a:lnTo>
                    <a:pt x="248817" y="4711699"/>
                  </a:lnTo>
                  <a:lnTo>
                    <a:pt x="232012" y="4660899"/>
                  </a:lnTo>
                  <a:lnTo>
                    <a:pt x="215748" y="4622799"/>
                  </a:lnTo>
                  <a:lnTo>
                    <a:pt x="200029" y="4571999"/>
                  </a:lnTo>
                  <a:lnTo>
                    <a:pt x="184861" y="4521199"/>
                  </a:lnTo>
                  <a:lnTo>
                    <a:pt x="170249" y="4470399"/>
                  </a:lnTo>
                  <a:lnTo>
                    <a:pt x="156198" y="4419599"/>
                  </a:lnTo>
                  <a:lnTo>
                    <a:pt x="142715" y="4381499"/>
                  </a:lnTo>
                  <a:lnTo>
                    <a:pt x="129803" y="4330699"/>
                  </a:lnTo>
                  <a:lnTo>
                    <a:pt x="117470" y="4279899"/>
                  </a:lnTo>
                  <a:lnTo>
                    <a:pt x="105719" y="4229099"/>
                  </a:lnTo>
                  <a:lnTo>
                    <a:pt x="94556" y="4178299"/>
                  </a:lnTo>
                  <a:lnTo>
                    <a:pt x="83988" y="4127499"/>
                  </a:lnTo>
                  <a:lnTo>
                    <a:pt x="74018" y="4076699"/>
                  </a:lnTo>
                  <a:lnTo>
                    <a:pt x="64653" y="4025899"/>
                  </a:lnTo>
                  <a:lnTo>
                    <a:pt x="55897" y="3975099"/>
                  </a:lnTo>
                  <a:lnTo>
                    <a:pt x="47757" y="3911599"/>
                  </a:lnTo>
                  <a:lnTo>
                    <a:pt x="40237" y="3860799"/>
                  </a:lnTo>
                  <a:lnTo>
                    <a:pt x="33343" y="3809999"/>
                  </a:lnTo>
                  <a:lnTo>
                    <a:pt x="27080" y="3759199"/>
                  </a:lnTo>
                  <a:lnTo>
                    <a:pt x="21454" y="3708399"/>
                  </a:lnTo>
                  <a:lnTo>
                    <a:pt x="16469" y="3657599"/>
                  </a:lnTo>
                  <a:lnTo>
                    <a:pt x="12132" y="3594099"/>
                  </a:lnTo>
                  <a:lnTo>
                    <a:pt x="8447" y="3543299"/>
                  </a:lnTo>
                  <a:lnTo>
                    <a:pt x="5420" y="3492499"/>
                  </a:lnTo>
                  <a:lnTo>
                    <a:pt x="3057" y="3441699"/>
                  </a:lnTo>
                  <a:lnTo>
                    <a:pt x="1362" y="3378199"/>
                  </a:lnTo>
                  <a:lnTo>
                    <a:pt x="341" y="3327399"/>
                  </a:lnTo>
                  <a:lnTo>
                    <a:pt x="0" y="3263899"/>
                  </a:lnTo>
                  <a:lnTo>
                    <a:pt x="341" y="3213099"/>
                  </a:lnTo>
                  <a:lnTo>
                    <a:pt x="1362" y="3162299"/>
                  </a:lnTo>
                  <a:lnTo>
                    <a:pt x="3057" y="3098799"/>
                  </a:lnTo>
                  <a:lnTo>
                    <a:pt x="5420" y="3047999"/>
                  </a:lnTo>
                  <a:lnTo>
                    <a:pt x="8447" y="2997199"/>
                  </a:lnTo>
                  <a:lnTo>
                    <a:pt x="12132" y="2946399"/>
                  </a:lnTo>
                  <a:lnTo>
                    <a:pt x="16469" y="2882899"/>
                  </a:lnTo>
                  <a:lnTo>
                    <a:pt x="21454" y="2832099"/>
                  </a:lnTo>
                  <a:lnTo>
                    <a:pt x="27080" y="2781299"/>
                  </a:lnTo>
                  <a:lnTo>
                    <a:pt x="33343" y="2730499"/>
                  </a:lnTo>
                  <a:lnTo>
                    <a:pt x="40237" y="2679699"/>
                  </a:lnTo>
                  <a:lnTo>
                    <a:pt x="47757" y="2628899"/>
                  </a:lnTo>
                  <a:lnTo>
                    <a:pt x="55897" y="2565399"/>
                  </a:lnTo>
                  <a:lnTo>
                    <a:pt x="64653" y="2514599"/>
                  </a:lnTo>
                  <a:lnTo>
                    <a:pt x="74018" y="2463799"/>
                  </a:lnTo>
                  <a:lnTo>
                    <a:pt x="83988" y="2412999"/>
                  </a:lnTo>
                  <a:lnTo>
                    <a:pt x="94556" y="2362199"/>
                  </a:lnTo>
                  <a:lnTo>
                    <a:pt x="105719" y="2311399"/>
                  </a:lnTo>
                  <a:lnTo>
                    <a:pt x="117470" y="2260599"/>
                  </a:lnTo>
                  <a:lnTo>
                    <a:pt x="129803" y="2209799"/>
                  </a:lnTo>
                  <a:lnTo>
                    <a:pt x="142715" y="2158999"/>
                  </a:lnTo>
                  <a:lnTo>
                    <a:pt x="156198" y="2120899"/>
                  </a:lnTo>
                  <a:lnTo>
                    <a:pt x="170249" y="2070099"/>
                  </a:lnTo>
                  <a:lnTo>
                    <a:pt x="184861" y="2019299"/>
                  </a:lnTo>
                  <a:lnTo>
                    <a:pt x="200029" y="1968499"/>
                  </a:lnTo>
                  <a:lnTo>
                    <a:pt x="215748" y="1917699"/>
                  </a:lnTo>
                  <a:lnTo>
                    <a:pt x="232012" y="1879599"/>
                  </a:lnTo>
                  <a:lnTo>
                    <a:pt x="248817" y="1828799"/>
                  </a:lnTo>
                  <a:lnTo>
                    <a:pt x="266156" y="1777999"/>
                  </a:lnTo>
                  <a:lnTo>
                    <a:pt x="284025" y="1739899"/>
                  </a:lnTo>
                  <a:lnTo>
                    <a:pt x="302418" y="1689099"/>
                  </a:lnTo>
                  <a:lnTo>
                    <a:pt x="321330" y="1650999"/>
                  </a:lnTo>
                  <a:lnTo>
                    <a:pt x="340755" y="1600199"/>
                  </a:lnTo>
                  <a:lnTo>
                    <a:pt x="360688" y="1562099"/>
                  </a:lnTo>
                  <a:lnTo>
                    <a:pt x="381124" y="1511299"/>
                  </a:lnTo>
                  <a:lnTo>
                    <a:pt x="402057" y="1473199"/>
                  </a:lnTo>
                  <a:lnTo>
                    <a:pt x="423481" y="1422399"/>
                  </a:lnTo>
                  <a:lnTo>
                    <a:pt x="445393" y="1384299"/>
                  </a:lnTo>
                  <a:lnTo>
                    <a:pt x="467786" y="1346199"/>
                  </a:lnTo>
                  <a:lnTo>
                    <a:pt x="490654" y="1308099"/>
                  </a:lnTo>
                  <a:lnTo>
                    <a:pt x="513993" y="1257299"/>
                  </a:lnTo>
                  <a:lnTo>
                    <a:pt x="537798" y="1219199"/>
                  </a:lnTo>
                  <a:lnTo>
                    <a:pt x="562062" y="1181099"/>
                  </a:lnTo>
                  <a:lnTo>
                    <a:pt x="586780" y="1142999"/>
                  </a:lnTo>
                  <a:lnTo>
                    <a:pt x="611948" y="1104899"/>
                  </a:lnTo>
                  <a:lnTo>
                    <a:pt x="637559" y="1066799"/>
                  </a:lnTo>
                  <a:lnTo>
                    <a:pt x="663609" y="1028699"/>
                  </a:lnTo>
                  <a:lnTo>
                    <a:pt x="690092" y="990599"/>
                  </a:lnTo>
                  <a:lnTo>
                    <a:pt x="717002" y="952499"/>
                  </a:lnTo>
                  <a:lnTo>
                    <a:pt x="744335" y="914399"/>
                  </a:lnTo>
                  <a:lnTo>
                    <a:pt x="772085" y="876299"/>
                  </a:lnTo>
                  <a:lnTo>
                    <a:pt x="800246" y="850899"/>
                  </a:lnTo>
                  <a:lnTo>
                    <a:pt x="828813" y="812799"/>
                  </a:lnTo>
                  <a:lnTo>
                    <a:pt x="857782" y="774699"/>
                  </a:lnTo>
                  <a:lnTo>
                    <a:pt x="887146" y="749299"/>
                  </a:lnTo>
                  <a:lnTo>
                    <a:pt x="916900" y="711199"/>
                  </a:lnTo>
                  <a:lnTo>
                    <a:pt x="947039" y="685799"/>
                  </a:lnTo>
                  <a:lnTo>
                    <a:pt x="977558" y="647699"/>
                  </a:lnTo>
                  <a:lnTo>
                    <a:pt x="1008451" y="622299"/>
                  </a:lnTo>
                  <a:lnTo>
                    <a:pt x="1039712" y="584199"/>
                  </a:lnTo>
                  <a:lnTo>
                    <a:pt x="1103320" y="533399"/>
                  </a:lnTo>
                  <a:lnTo>
                    <a:pt x="1168339" y="482599"/>
                  </a:lnTo>
                  <a:lnTo>
                    <a:pt x="1201364" y="444499"/>
                  </a:lnTo>
                  <a:lnTo>
                    <a:pt x="1234725" y="419099"/>
                  </a:lnTo>
                  <a:lnTo>
                    <a:pt x="1302437" y="368299"/>
                  </a:lnTo>
                  <a:lnTo>
                    <a:pt x="1336776" y="355599"/>
                  </a:lnTo>
                  <a:lnTo>
                    <a:pt x="1441665" y="279399"/>
                  </a:lnTo>
                  <a:lnTo>
                    <a:pt x="1477233" y="266699"/>
                  </a:lnTo>
                  <a:lnTo>
                    <a:pt x="1549245" y="215899"/>
                  </a:lnTo>
                  <a:lnTo>
                    <a:pt x="1622390" y="190499"/>
                  </a:lnTo>
                  <a:lnTo>
                    <a:pt x="1659374" y="165099"/>
                  </a:lnTo>
                  <a:lnTo>
                    <a:pt x="1734137" y="139699"/>
                  </a:lnTo>
                  <a:lnTo>
                    <a:pt x="1771905" y="114299"/>
                  </a:lnTo>
                  <a:lnTo>
                    <a:pt x="1925436" y="63499"/>
                  </a:lnTo>
                  <a:lnTo>
                    <a:pt x="1964406" y="63499"/>
                  </a:lnTo>
                  <a:lnTo>
                    <a:pt x="2082639" y="25399"/>
                  </a:lnTo>
                  <a:lnTo>
                    <a:pt x="2815159" y="25399"/>
                  </a:lnTo>
                  <a:lnTo>
                    <a:pt x="3083312" y="101599"/>
                  </a:lnTo>
                  <a:lnTo>
                    <a:pt x="3127209" y="126999"/>
                  </a:lnTo>
                  <a:lnTo>
                    <a:pt x="3214221" y="152399"/>
                  </a:lnTo>
                  <a:lnTo>
                    <a:pt x="3300117" y="203199"/>
                  </a:lnTo>
                  <a:lnTo>
                    <a:pt x="3342619" y="215899"/>
                  </a:lnTo>
                  <a:lnTo>
                    <a:pt x="3509392" y="317499"/>
                  </a:lnTo>
                  <a:lnTo>
                    <a:pt x="3590683" y="368299"/>
                  </a:lnTo>
                  <a:lnTo>
                    <a:pt x="3630765" y="406399"/>
                  </a:lnTo>
                  <a:lnTo>
                    <a:pt x="3709749" y="457199"/>
                  </a:lnTo>
                  <a:lnTo>
                    <a:pt x="3748629" y="495299"/>
                  </a:lnTo>
                  <a:lnTo>
                    <a:pt x="3787085" y="533399"/>
                  </a:lnTo>
                  <a:lnTo>
                    <a:pt x="3825107" y="558799"/>
                  </a:lnTo>
                  <a:lnTo>
                    <a:pt x="3862683" y="596899"/>
                  </a:lnTo>
                  <a:lnTo>
                    <a:pt x="3899803" y="634999"/>
                  </a:lnTo>
                  <a:lnTo>
                    <a:pt x="3936456" y="673099"/>
                  </a:lnTo>
                  <a:lnTo>
                    <a:pt x="3972629" y="711199"/>
                  </a:lnTo>
                  <a:lnTo>
                    <a:pt x="4008313" y="749299"/>
                  </a:lnTo>
                  <a:lnTo>
                    <a:pt x="4043496" y="787399"/>
                  </a:lnTo>
                  <a:lnTo>
                    <a:pt x="4078167" y="825499"/>
                  </a:lnTo>
                  <a:lnTo>
                    <a:pt x="4112315" y="863599"/>
                  </a:lnTo>
                  <a:lnTo>
                    <a:pt x="4145928" y="914399"/>
                  </a:lnTo>
                  <a:lnTo>
                    <a:pt x="4178997" y="952499"/>
                  </a:lnTo>
                  <a:lnTo>
                    <a:pt x="4206852" y="990599"/>
                  </a:lnTo>
                  <a:lnTo>
                    <a:pt x="4234202" y="1028699"/>
                  </a:lnTo>
                  <a:lnTo>
                    <a:pt x="4261044" y="1066799"/>
                  </a:lnTo>
                  <a:lnTo>
                    <a:pt x="4287374" y="1104899"/>
                  </a:lnTo>
                  <a:lnTo>
                    <a:pt x="4313190" y="1142999"/>
                  </a:lnTo>
                  <a:lnTo>
                    <a:pt x="4338489" y="1193799"/>
                  </a:lnTo>
                  <a:lnTo>
                    <a:pt x="4363267" y="1231899"/>
                  </a:lnTo>
                  <a:lnTo>
                    <a:pt x="4387523" y="1269999"/>
                  </a:lnTo>
                  <a:lnTo>
                    <a:pt x="4411252" y="1308099"/>
                  </a:lnTo>
                  <a:lnTo>
                    <a:pt x="4434453" y="1358899"/>
                  </a:lnTo>
                  <a:lnTo>
                    <a:pt x="4457122" y="1396999"/>
                  </a:lnTo>
                  <a:lnTo>
                    <a:pt x="4479257" y="1447799"/>
                  </a:lnTo>
                  <a:lnTo>
                    <a:pt x="4500854" y="1485899"/>
                  </a:lnTo>
                  <a:lnTo>
                    <a:pt x="4521911" y="1523999"/>
                  </a:lnTo>
                  <a:lnTo>
                    <a:pt x="4542425" y="1574799"/>
                  </a:lnTo>
                  <a:lnTo>
                    <a:pt x="4562392" y="1612899"/>
                  </a:lnTo>
                  <a:lnTo>
                    <a:pt x="4581811" y="1663699"/>
                  </a:lnTo>
                  <a:lnTo>
                    <a:pt x="4600677" y="1714499"/>
                  </a:lnTo>
                  <a:lnTo>
                    <a:pt x="4618989" y="1752599"/>
                  </a:lnTo>
                  <a:lnTo>
                    <a:pt x="4636743" y="1803399"/>
                  </a:lnTo>
                  <a:lnTo>
                    <a:pt x="4653936" y="1854199"/>
                  </a:lnTo>
                  <a:lnTo>
                    <a:pt x="4670566" y="1892299"/>
                  </a:lnTo>
                  <a:lnTo>
                    <a:pt x="4686630" y="1943099"/>
                  </a:lnTo>
                  <a:lnTo>
                    <a:pt x="4702124" y="1993899"/>
                  </a:lnTo>
                  <a:lnTo>
                    <a:pt x="4717046" y="2044699"/>
                  </a:lnTo>
                  <a:lnTo>
                    <a:pt x="4731393" y="2082799"/>
                  </a:lnTo>
                  <a:lnTo>
                    <a:pt x="4745162" y="2133599"/>
                  </a:lnTo>
                  <a:lnTo>
                    <a:pt x="4758350" y="2184399"/>
                  </a:lnTo>
                  <a:lnTo>
                    <a:pt x="4770955" y="2235199"/>
                  </a:lnTo>
                  <a:lnTo>
                    <a:pt x="4782972" y="2285999"/>
                  </a:lnTo>
                  <a:lnTo>
                    <a:pt x="4794401" y="2336799"/>
                  </a:lnTo>
                  <a:lnTo>
                    <a:pt x="4805236" y="2387599"/>
                  </a:lnTo>
                  <a:lnTo>
                    <a:pt x="4815477" y="2438399"/>
                  </a:lnTo>
                  <a:lnTo>
                    <a:pt x="4825119" y="2489199"/>
                  </a:lnTo>
                  <a:lnTo>
                    <a:pt x="4834160" y="2539999"/>
                  </a:lnTo>
                  <a:lnTo>
                    <a:pt x="4842597" y="2590799"/>
                  </a:lnTo>
                  <a:lnTo>
                    <a:pt x="4850428" y="2641599"/>
                  </a:lnTo>
                  <a:lnTo>
                    <a:pt x="4857648" y="2692399"/>
                  </a:lnTo>
                  <a:lnTo>
                    <a:pt x="4864256" y="2743199"/>
                  </a:lnTo>
                  <a:lnTo>
                    <a:pt x="4870248" y="2793999"/>
                  </a:lnTo>
                  <a:lnTo>
                    <a:pt x="4875622" y="2844799"/>
                  </a:lnTo>
                  <a:lnTo>
                    <a:pt x="4880374" y="2895599"/>
                  </a:lnTo>
                  <a:lnTo>
                    <a:pt x="4884502" y="2959099"/>
                  </a:lnTo>
                  <a:lnTo>
                    <a:pt x="4888003" y="3009899"/>
                  </a:lnTo>
                  <a:lnTo>
                    <a:pt x="4890874" y="3060699"/>
                  </a:lnTo>
                  <a:lnTo>
                    <a:pt x="4893112" y="3111499"/>
                  </a:lnTo>
                  <a:lnTo>
                    <a:pt x="4894714" y="3162299"/>
                  </a:lnTo>
                  <a:lnTo>
                    <a:pt x="4895678" y="3213099"/>
                  </a:lnTo>
                  <a:lnTo>
                    <a:pt x="4895999" y="3263899"/>
                  </a:lnTo>
                  <a:lnTo>
                    <a:pt x="4895658" y="3327399"/>
                  </a:lnTo>
                  <a:lnTo>
                    <a:pt x="4894637" y="3378199"/>
                  </a:lnTo>
                  <a:lnTo>
                    <a:pt x="4892942" y="3441699"/>
                  </a:lnTo>
                  <a:lnTo>
                    <a:pt x="4890579" y="3492499"/>
                  </a:lnTo>
                  <a:lnTo>
                    <a:pt x="4887552" y="3543299"/>
                  </a:lnTo>
                  <a:lnTo>
                    <a:pt x="4883867" y="3594099"/>
                  </a:lnTo>
                  <a:lnTo>
                    <a:pt x="4879530" y="3657599"/>
                  </a:lnTo>
                  <a:lnTo>
                    <a:pt x="4874545" y="3708399"/>
                  </a:lnTo>
                  <a:lnTo>
                    <a:pt x="4868919" y="3759199"/>
                  </a:lnTo>
                  <a:lnTo>
                    <a:pt x="4862656" y="3809999"/>
                  </a:lnTo>
                  <a:lnTo>
                    <a:pt x="4855762" y="3860799"/>
                  </a:lnTo>
                  <a:lnTo>
                    <a:pt x="4848242" y="3911599"/>
                  </a:lnTo>
                  <a:lnTo>
                    <a:pt x="4840102" y="3975099"/>
                  </a:lnTo>
                  <a:lnTo>
                    <a:pt x="4831346" y="4025899"/>
                  </a:lnTo>
                  <a:lnTo>
                    <a:pt x="4821981" y="4076699"/>
                  </a:lnTo>
                  <a:lnTo>
                    <a:pt x="4812011" y="4127499"/>
                  </a:lnTo>
                  <a:lnTo>
                    <a:pt x="4801442" y="4178299"/>
                  </a:lnTo>
                  <a:lnTo>
                    <a:pt x="4790280" y="4229099"/>
                  </a:lnTo>
                  <a:lnTo>
                    <a:pt x="4778529" y="4279899"/>
                  </a:lnTo>
                  <a:lnTo>
                    <a:pt x="4766196" y="4330699"/>
                  </a:lnTo>
                  <a:lnTo>
                    <a:pt x="4753284" y="4381499"/>
                  </a:lnTo>
                  <a:lnTo>
                    <a:pt x="4739801" y="4419599"/>
                  </a:lnTo>
                  <a:lnTo>
                    <a:pt x="4725750" y="4470399"/>
                  </a:lnTo>
                  <a:lnTo>
                    <a:pt x="4711138" y="4521199"/>
                  </a:lnTo>
                  <a:lnTo>
                    <a:pt x="4695970" y="4571999"/>
                  </a:lnTo>
                  <a:lnTo>
                    <a:pt x="4680251" y="4622799"/>
                  </a:lnTo>
                  <a:lnTo>
                    <a:pt x="4663987" y="4660899"/>
                  </a:lnTo>
                  <a:lnTo>
                    <a:pt x="4647182" y="4711699"/>
                  </a:lnTo>
                  <a:lnTo>
                    <a:pt x="4629842" y="4762499"/>
                  </a:lnTo>
                  <a:lnTo>
                    <a:pt x="4611974" y="4800599"/>
                  </a:lnTo>
                  <a:lnTo>
                    <a:pt x="4593581" y="4851399"/>
                  </a:lnTo>
                  <a:lnTo>
                    <a:pt x="4574669" y="4889499"/>
                  </a:lnTo>
                  <a:lnTo>
                    <a:pt x="4555244" y="4940299"/>
                  </a:lnTo>
                  <a:lnTo>
                    <a:pt x="4535311" y="4978399"/>
                  </a:lnTo>
                  <a:lnTo>
                    <a:pt x="4514875" y="5029199"/>
                  </a:lnTo>
                  <a:lnTo>
                    <a:pt x="4493942" y="5067299"/>
                  </a:lnTo>
                  <a:lnTo>
                    <a:pt x="4472517" y="51180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70" name="Google Shape;170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200400" y="2499425"/>
              <a:ext cx="2937425" cy="43585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1" name="Google Shape;171;p29"/>
            <p:cNvSpPr/>
            <p:nvPr/>
          </p:nvSpPr>
          <p:spPr>
            <a:xfrm>
              <a:off x="4661545" y="119379"/>
              <a:ext cx="4378325" cy="2839085"/>
            </a:xfrm>
            <a:custGeom>
              <a:rect b="b" l="l" r="r" t="t"/>
              <a:pathLst>
                <a:path extrusionOk="0" h="2839085" w="4378325">
                  <a:moveTo>
                    <a:pt x="774429" y="2838649"/>
                  </a:moveTo>
                  <a:lnTo>
                    <a:pt x="939289" y="2097698"/>
                  </a:lnTo>
                  <a:lnTo>
                    <a:pt x="882259" y="2076120"/>
                  </a:lnTo>
                  <a:lnTo>
                    <a:pt x="826909" y="2053747"/>
                  </a:lnTo>
                  <a:lnTo>
                    <a:pt x="773248" y="2030604"/>
                  </a:lnTo>
                  <a:lnTo>
                    <a:pt x="721288" y="2006714"/>
                  </a:lnTo>
                  <a:lnTo>
                    <a:pt x="671038" y="1982103"/>
                  </a:lnTo>
                  <a:lnTo>
                    <a:pt x="622509" y="1956794"/>
                  </a:lnTo>
                  <a:lnTo>
                    <a:pt x="575713" y="1930813"/>
                  </a:lnTo>
                  <a:lnTo>
                    <a:pt x="530660" y="1904183"/>
                  </a:lnTo>
                  <a:lnTo>
                    <a:pt x="487360" y="1876930"/>
                  </a:lnTo>
                  <a:lnTo>
                    <a:pt x="445825" y="1849077"/>
                  </a:lnTo>
                  <a:lnTo>
                    <a:pt x="406064" y="1820649"/>
                  </a:lnTo>
                  <a:lnTo>
                    <a:pt x="368089" y="1791670"/>
                  </a:lnTo>
                  <a:lnTo>
                    <a:pt x="331911" y="1762166"/>
                  </a:lnTo>
                  <a:lnTo>
                    <a:pt x="297539" y="1732160"/>
                  </a:lnTo>
                  <a:lnTo>
                    <a:pt x="264984" y="1701676"/>
                  </a:lnTo>
                  <a:lnTo>
                    <a:pt x="234259" y="1670741"/>
                  </a:lnTo>
                  <a:lnTo>
                    <a:pt x="205372" y="1639376"/>
                  </a:lnTo>
                  <a:lnTo>
                    <a:pt x="178334" y="1607608"/>
                  </a:lnTo>
                  <a:lnTo>
                    <a:pt x="153157" y="1575461"/>
                  </a:lnTo>
                  <a:lnTo>
                    <a:pt x="129764" y="1542825"/>
                  </a:lnTo>
                  <a:lnTo>
                    <a:pt x="108426" y="1510126"/>
                  </a:lnTo>
                  <a:lnTo>
                    <a:pt x="88894" y="1476988"/>
                  </a:lnTo>
                  <a:lnTo>
                    <a:pt x="55550" y="1409890"/>
                  </a:lnTo>
                  <a:lnTo>
                    <a:pt x="29903" y="1341862"/>
                  </a:lnTo>
                  <a:lnTo>
                    <a:pt x="12038" y="1273099"/>
                  </a:lnTo>
                  <a:lnTo>
                    <a:pt x="2042" y="1203797"/>
                  </a:lnTo>
                  <a:lnTo>
                    <a:pt x="0" y="1134152"/>
                  </a:lnTo>
                  <a:lnTo>
                    <a:pt x="1988" y="1099261"/>
                  </a:lnTo>
                  <a:lnTo>
                    <a:pt x="12036" y="1029467"/>
                  </a:lnTo>
                  <a:lnTo>
                    <a:pt x="30251" y="959818"/>
                  </a:lnTo>
                  <a:lnTo>
                    <a:pt x="56718" y="890510"/>
                  </a:lnTo>
                  <a:lnTo>
                    <a:pt x="73073" y="856045"/>
                  </a:lnTo>
                  <a:lnTo>
                    <a:pt x="91524" y="821738"/>
                  </a:lnTo>
                  <a:lnTo>
                    <a:pt x="112080" y="787615"/>
                  </a:lnTo>
                  <a:lnTo>
                    <a:pt x="134753" y="753699"/>
                  </a:lnTo>
                  <a:lnTo>
                    <a:pt x="159553" y="720016"/>
                  </a:lnTo>
                  <a:lnTo>
                    <a:pt x="186490" y="686588"/>
                  </a:lnTo>
                  <a:lnTo>
                    <a:pt x="215576" y="653442"/>
                  </a:lnTo>
                  <a:lnTo>
                    <a:pt x="246822" y="620601"/>
                  </a:lnTo>
                  <a:lnTo>
                    <a:pt x="280237" y="588089"/>
                  </a:lnTo>
                  <a:lnTo>
                    <a:pt x="337601" y="537371"/>
                  </a:lnTo>
                  <a:lnTo>
                    <a:pt x="367867" y="512786"/>
                  </a:lnTo>
                  <a:lnTo>
                    <a:pt x="399158" y="488722"/>
                  </a:lnTo>
                  <a:lnTo>
                    <a:pt x="431451" y="465183"/>
                  </a:lnTo>
                  <a:lnTo>
                    <a:pt x="464722" y="442173"/>
                  </a:lnTo>
                  <a:lnTo>
                    <a:pt x="498949" y="419696"/>
                  </a:lnTo>
                  <a:lnTo>
                    <a:pt x="534108" y="397757"/>
                  </a:lnTo>
                  <a:lnTo>
                    <a:pt x="570176" y="376359"/>
                  </a:lnTo>
                  <a:lnTo>
                    <a:pt x="607130" y="355507"/>
                  </a:lnTo>
                  <a:lnTo>
                    <a:pt x="644947" y="335204"/>
                  </a:lnTo>
                  <a:lnTo>
                    <a:pt x="683604" y="315455"/>
                  </a:lnTo>
                  <a:lnTo>
                    <a:pt x="723077" y="296264"/>
                  </a:lnTo>
                  <a:lnTo>
                    <a:pt x="763344" y="277634"/>
                  </a:lnTo>
                  <a:lnTo>
                    <a:pt x="804381" y="259570"/>
                  </a:lnTo>
                  <a:lnTo>
                    <a:pt x="846165" y="242076"/>
                  </a:lnTo>
                  <a:lnTo>
                    <a:pt x="888673" y="225156"/>
                  </a:lnTo>
                  <a:lnTo>
                    <a:pt x="931881" y="208814"/>
                  </a:lnTo>
                  <a:lnTo>
                    <a:pt x="975767" y="193054"/>
                  </a:lnTo>
                  <a:lnTo>
                    <a:pt x="1020308" y="177881"/>
                  </a:lnTo>
                  <a:lnTo>
                    <a:pt x="1065480" y="163297"/>
                  </a:lnTo>
                  <a:lnTo>
                    <a:pt x="1111260" y="149308"/>
                  </a:lnTo>
                  <a:lnTo>
                    <a:pt x="1157625" y="135917"/>
                  </a:lnTo>
                  <a:lnTo>
                    <a:pt x="1204551" y="123128"/>
                  </a:lnTo>
                  <a:lnTo>
                    <a:pt x="1252017" y="110946"/>
                  </a:lnTo>
                  <a:lnTo>
                    <a:pt x="1299997" y="99374"/>
                  </a:lnTo>
                  <a:lnTo>
                    <a:pt x="1348470" y="88417"/>
                  </a:lnTo>
                  <a:lnTo>
                    <a:pt x="1397412" y="78078"/>
                  </a:lnTo>
                  <a:lnTo>
                    <a:pt x="1446801" y="68363"/>
                  </a:lnTo>
                  <a:lnTo>
                    <a:pt x="1496612" y="59274"/>
                  </a:lnTo>
                  <a:lnTo>
                    <a:pt x="1546822" y="50815"/>
                  </a:lnTo>
                  <a:lnTo>
                    <a:pt x="1597409" y="42992"/>
                  </a:lnTo>
                  <a:lnTo>
                    <a:pt x="1648350" y="35808"/>
                  </a:lnTo>
                  <a:lnTo>
                    <a:pt x="1699621" y="29266"/>
                  </a:lnTo>
                  <a:lnTo>
                    <a:pt x="1751199" y="23372"/>
                  </a:lnTo>
                  <a:lnTo>
                    <a:pt x="1803060" y="18129"/>
                  </a:lnTo>
                  <a:lnTo>
                    <a:pt x="1855183" y="13541"/>
                  </a:lnTo>
                  <a:lnTo>
                    <a:pt x="1907542" y="9612"/>
                  </a:lnTo>
                  <a:lnTo>
                    <a:pt x="1960117" y="6347"/>
                  </a:lnTo>
                  <a:lnTo>
                    <a:pt x="2012882" y="3749"/>
                  </a:lnTo>
                  <a:lnTo>
                    <a:pt x="2065816" y="1822"/>
                  </a:lnTo>
                  <a:lnTo>
                    <a:pt x="2118894" y="571"/>
                  </a:lnTo>
                  <a:lnTo>
                    <a:pt x="2172095" y="0"/>
                  </a:lnTo>
                  <a:lnTo>
                    <a:pt x="2225394" y="112"/>
                  </a:lnTo>
                  <a:lnTo>
                    <a:pt x="2278768" y="912"/>
                  </a:lnTo>
                  <a:lnTo>
                    <a:pt x="2332195" y="2403"/>
                  </a:lnTo>
                  <a:lnTo>
                    <a:pt x="2385650" y="4591"/>
                  </a:lnTo>
                  <a:lnTo>
                    <a:pt x="2439112" y="7478"/>
                  </a:lnTo>
                  <a:lnTo>
                    <a:pt x="2492557" y="11069"/>
                  </a:lnTo>
                  <a:lnTo>
                    <a:pt x="2545961" y="15369"/>
                  </a:lnTo>
                  <a:lnTo>
                    <a:pt x="2599302" y="20380"/>
                  </a:lnTo>
                  <a:lnTo>
                    <a:pt x="2652556" y="26107"/>
                  </a:lnTo>
                  <a:lnTo>
                    <a:pt x="2705700" y="32555"/>
                  </a:lnTo>
                  <a:lnTo>
                    <a:pt x="2758711" y="39727"/>
                  </a:lnTo>
                  <a:lnTo>
                    <a:pt x="2811566" y="47628"/>
                  </a:lnTo>
                  <a:lnTo>
                    <a:pt x="2864242" y="56260"/>
                  </a:lnTo>
                  <a:lnTo>
                    <a:pt x="2916715" y="65629"/>
                  </a:lnTo>
                  <a:lnTo>
                    <a:pt x="2968963" y="75739"/>
                  </a:lnTo>
                  <a:lnTo>
                    <a:pt x="3020962" y="86593"/>
                  </a:lnTo>
                  <a:lnTo>
                    <a:pt x="3072689" y="98196"/>
                  </a:lnTo>
                  <a:lnTo>
                    <a:pt x="3133968" y="113015"/>
                  </a:lnTo>
                  <a:lnTo>
                    <a:pt x="3193995" y="128709"/>
                  </a:lnTo>
                  <a:lnTo>
                    <a:pt x="3252753" y="145259"/>
                  </a:lnTo>
                  <a:lnTo>
                    <a:pt x="3310224" y="162643"/>
                  </a:lnTo>
                  <a:lnTo>
                    <a:pt x="3366391" y="180842"/>
                  </a:lnTo>
                  <a:lnTo>
                    <a:pt x="3421238" y="199835"/>
                  </a:lnTo>
                  <a:lnTo>
                    <a:pt x="3474746" y="219602"/>
                  </a:lnTo>
                  <a:lnTo>
                    <a:pt x="3526900" y="240123"/>
                  </a:lnTo>
                  <a:lnTo>
                    <a:pt x="3577681" y="261377"/>
                  </a:lnTo>
                  <a:lnTo>
                    <a:pt x="3627073" y="283344"/>
                  </a:lnTo>
                  <a:lnTo>
                    <a:pt x="3675058" y="306005"/>
                  </a:lnTo>
                  <a:lnTo>
                    <a:pt x="3721620" y="329337"/>
                  </a:lnTo>
                  <a:lnTo>
                    <a:pt x="3766742" y="353322"/>
                  </a:lnTo>
                  <a:lnTo>
                    <a:pt x="3810405" y="377939"/>
                  </a:lnTo>
                  <a:lnTo>
                    <a:pt x="3852594" y="403168"/>
                  </a:lnTo>
                  <a:lnTo>
                    <a:pt x="3893291" y="428988"/>
                  </a:lnTo>
                  <a:lnTo>
                    <a:pt x="3932478" y="455379"/>
                  </a:lnTo>
                  <a:lnTo>
                    <a:pt x="3970139" y="482322"/>
                  </a:lnTo>
                  <a:lnTo>
                    <a:pt x="4006257" y="509794"/>
                  </a:lnTo>
                  <a:lnTo>
                    <a:pt x="4040815" y="537777"/>
                  </a:lnTo>
                  <a:lnTo>
                    <a:pt x="4073795" y="566250"/>
                  </a:lnTo>
                  <a:lnTo>
                    <a:pt x="4105180" y="595192"/>
                  </a:lnTo>
                  <a:lnTo>
                    <a:pt x="4134954" y="624584"/>
                  </a:lnTo>
                  <a:lnTo>
                    <a:pt x="4163098" y="654405"/>
                  </a:lnTo>
                  <a:lnTo>
                    <a:pt x="4189597" y="684635"/>
                  </a:lnTo>
                  <a:lnTo>
                    <a:pt x="4214432" y="715253"/>
                  </a:lnTo>
                  <a:lnTo>
                    <a:pt x="4237587" y="746239"/>
                  </a:lnTo>
                  <a:lnTo>
                    <a:pt x="4278788" y="809236"/>
                  </a:lnTo>
                  <a:lnTo>
                    <a:pt x="4313062" y="873462"/>
                  </a:lnTo>
                  <a:lnTo>
                    <a:pt x="4340273" y="938755"/>
                  </a:lnTo>
                  <a:lnTo>
                    <a:pt x="4360283" y="1004953"/>
                  </a:lnTo>
                  <a:lnTo>
                    <a:pt x="4372957" y="1071893"/>
                  </a:lnTo>
                  <a:lnTo>
                    <a:pt x="4378156" y="1139414"/>
                  </a:lnTo>
                  <a:lnTo>
                    <a:pt x="4377909" y="1173341"/>
                  </a:lnTo>
                  <a:lnTo>
                    <a:pt x="4371640" y="1241428"/>
                  </a:lnTo>
                  <a:lnTo>
                    <a:pt x="4357555" y="1309689"/>
                  </a:lnTo>
                  <a:lnTo>
                    <a:pt x="4335516" y="1377963"/>
                  </a:lnTo>
                  <a:lnTo>
                    <a:pt x="4305386" y="1446086"/>
                  </a:lnTo>
                  <a:lnTo>
                    <a:pt x="4287245" y="1480040"/>
                  </a:lnTo>
                  <a:lnTo>
                    <a:pt x="4267030" y="1513897"/>
                  </a:lnTo>
                  <a:lnTo>
                    <a:pt x="4227715" y="1571329"/>
                  </a:lnTo>
                  <a:lnTo>
                    <a:pt x="4183200" y="1627038"/>
                  </a:lnTo>
                  <a:lnTo>
                    <a:pt x="4133672" y="1680967"/>
                  </a:lnTo>
                  <a:lnTo>
                    <a:pt x="4079321" y="1733060"/>
                  </a:lnTo>
                  <a:lnTo>
                    <a:pt x="4050395" y="1758400"/>
                  </a:lnTo>
                  <a:lnTo>
                    <a:pt x="4020334" y="1783261"/>
                  </a:lnTo>
                  <a:lnTo>
                    <a:pt x="3989161" y="1807635"/>
                  </a:lnTo>
                  <a:lnTo>
                    <a:pt x="3956900" y="1831514"/>
                  </a:lnTo>
                  <a:lnTo>
                    <a:pt x="3923574" y="1854893"/>
                  </a:lnTo>
                  <a:lnTo>
                    <a:pt x="3889207" y="1877764"/>
                  </a:lnTo>
                  <a:lnTo>
                    <a:pt x="3853822" y="1900120"/>
                  </a:lnTo>
                  <a:lnTo>
                    <a:pt x="3817443" y="1921954"/>
                  </a:lnTo>
                  <a:lnTo>
                    <a:pt x="3780093" y="1943260"/>
                  </a:lnTo>
                  <a:lnTo>
                    <a:pt x="3741796" y="1964029"/>
                  </a:lnTo>
                  <a:lnTo>
                    <a:pt x="3702576" y="1984256"/>
                  </a:lnTo>
                  <a:lnTo>
                    <a:pt x="3662456" y="2003932"/>
                  </a:lnTo>
                  <a:lnTo>
                    <a:pt x="3621459" y="2023052"/>
                  </a:lnTo>
                  <a:lnTo>
                    <a:pt x="3579609" y="2041608"/>
                  </a:lnTo>
                  <a:lnTo>
                    <a:pt x="3536930" y="2059594"/>
                  </a:lnTo>
                  <a:lnTo>
                    <a:pt x="3493445" y="2077001"/>
                  </a:lnTo>
                  <a:lnTo>
                    <a:pt x="3449178" y="2093824"/>
                  </a:lnTo>
                  <a:lnTo>
                    <a:pt x="3404152" y="2110055"/>
                  </a:lnTo>
                  <a:lnTo>
                    <a:pt x="3358391" y="2125687"/>
                  </a:lnTo>
                  <a:lnTo>
                    <a:pt x="3311918" y="2140714"/>
                  </a:lnTo>
                  <a:lnTo>
                    <a:pt x="3264757" y="2155128"/>
                  </a:lnTo>
                  <a:lnTo>
                    <a:pt x="3216931" y="2168922"/>
                  </a:lnTo>
                  <a:lnTo>
                    <a:pt x="3168464" y="2182089"/>
                  </a:lnTo>
                  <a:lnTo>
                    <a:pt x="3119380" y="2194622"/>
                  </a:lnTo>
                  <a:lnTo>
                    <a:pt x="3069701" y="2206515"/>
                  </a:lnTo>
                  <a:lnTo>
                    <a:pt x="3019452" y="2217761"/>
                  </a:lnTo>
                  <a:lnTo>
                    <a:pt x="2968656" y="2228351"/>
                  </a:lnTo>
                  <a:lnTo>
                    <a:pt x="2917337" y="2238280"/>
                  </a:lnTo>
                  <a:lnTo>
                    <a:pt x="2865518" y="2247540"/>
                  </a:lnTo>
                  <a:lnTo>
                    <a:pt x="2813222" y="2256125"/>
                  </a:lnTo>
                  <a:lnTo>
                    <a:pt x="2760474" y="2264027"/>
                  </a:lnTo>
                  <a:lnTo>
                    <a:pt x="2707296" y="2271239"/>
                  </a:lnTo>
                  <a:lnTo>
                    <a:pt x="2674990" y="2275167"/>
                  </a:lnTo>
                  <a:lnTo>
                    <a:pt x="1703523" y="2275167"/>
                  </a:lnTo>
                  <a:lnTo>
                    <a:pt x="774429" y="2838649"/>
                  </a:lnTo>
                  <a:close/>
                </a:path>
                <a:path extrusionOk="0" h="2839085" w="4378325">
                  <a:moveTo>
                    <a:pt x="2213263" y="2303964"/>
                  </a:moveTo>
                  <a:lnTo>
                    <a:pt x="2157087" y="2303895"/>
                  </a:lnTo>
                  <a:lnTo>
                    <a:pt x="2100741" y="2303060"/>
                  </a:lnTo>
                  <a:lnTo>
                    <a:pt x="2044248" y="2301452"/>
                  </a:lnTo>
                  <a:lnTo>
                    <a:pt x="1987631" y="2299063"/>
                  </a:lnTo>
                  <a:lnTo>
                    <a:pt x="1930915" y="2295887"/>
                  </a:lnTo>
                  <a:lnTo>
                    <a:pt x="1874122" y="2291916"/>
                  </a:lnTo>
                  <a:lnTo>
                    <a:pt x="1817277" y="2287144"/>
                  </a:lnTo>
                  <a:lnTo>
                    <a:pt x="1760403" y="2281563"/>
                  </a:lnTo>
                  <a:lnTo>
                    <a:pt x="1703523" y="2275167"/>
                  </a:lnTo>
                  <a:lnTo>
                    <a:pt x="2674990" y="2275167"/>
                  </a:lnTo>
                  <a:lnTo>
                    <a:pt x="2599747" y="2283567"/>
                  </a:lnTo>
                  <a:lnTo>
                    <a:pt x="2545423" y="2288668"/>
                  </a:lnTo>
                  <a:lnTo>
                    <a:pt x="2490763" y="2293052"/>
                  </a:lnTo>
                  <a:lnTo>
                    <a:pt x="2435792" y="2296712"/>
                  </a:lnTo>
                  <a:lnTo>
                    <a:pt x="2380533" y="2299639"/>
                  </a:lnTo>
                  <a:lnTo>
                    <a:pt x="2325010" y="2301829"/>
                  </a:lnTo>
                  <a:lnTo>
                    <a:pt x="2269245" y="2303272"/>
                  </a:lnTo>
                  <a:lnTo>
                    <a:pt x="2213263" y="23039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" name="Google Shape;172;p29"/>
            <p:cNvSpPr/>
            <p:nvPr/>
          </p:nvSpPr>
          <p:spPr>
            <a:xfrm>
              <a:off x="4661545" y="119379"/>
              <a:ext cx="4378325" cy="2839085"/>
            </a:xfrm>
            <a:custGeom>
              <a:rect b="b" l="l" r="r" t="t"/>
              <a:pathLst>
                <a:path extrusionOk="0" h="2839085" w="4378325">
                  <a:moveTo>
                    <a:pt x="774429" y="2838649"/>
                  </a:moveTo>
                  <a:lnTo>
                    <a:pt x="939289" y="2097698"/>
                  </a:lnTo>
                  <a:lnTo>
                    <a:pt x="882259" y="2076120"/>
                  </a:lnTo>
                  <a:lnTo>
                    <a:pt x="826909" y="2053747"/>
                  </a:lnTo>
                  <a:lnTo>
                    <a:pt x="773248" y="2030604"/>
                  </a:lnTo>
                  <a:lnTo>
                    <a:pt x="721288" y="2006714"/>
                  </a:lnTo>
                  <a:lnTo>
                    <a:pt x="671038" y="1982103"/>
                  </a:lnTo>
                  <a:lnTo>
                    <a:pt x="622509" y="1956794"/>
                  </a:lnTo>
                  <a:lnTo>
                    <a:pt x="575713" y="1930813"/>
                  </a:lnTo>
                  <a:lnTo>
                    <a:pt x="530660" y="1904183"/>
                  </a:lnTo>
                  <a:lnTo>
                    <a:pt x="487360" y="1876930"/>
                  </a:lnTo>
                  <a:lnTo>
                    <a:pt x="445825" y="1849077"/>
                  </a:lnTo>
                  <a:lnTo>
                    <a:pt x="406064" y="1820649"/>
                  </a:lnTo>
                  <a:lnTo>
                    <a:pt x="368089" y="1791670"/>
                  </a:lnTo>
                  <a:lnTo>
                    <a:pt x="331911" y="1762166"/>
                  </a:lnTo>
                  <a:lnTo>
                    <a:pt x="297539" y="1732160"/>
                  </a:lnTo>
                  <a:lnTo>
                    <a:pt x="264984" y="1701676"/>
                  </a:lnTo>
                  <a:lnTo>
                    <a:pt x="234259" y="1670741"/>
                  </a:lnTo>
                  <a:lnTo>
                    <a:pt x="205372" y="1639376"/>
                  </a:lnTo>
                  <a:lnTo>
                    <a:pt x="178334" y="1607608"/>
                  </a:lnTo>
                  <a:lnTo>
                    <a:pt x="153157" y="1575461"/>
                  </a:lnTo>
                  <a:lnTo>
                    <a:pt x="129851" y="1542959"/>
                  </a:lnTo>
                  <a:lnTo>
                    <a:pt x="108426" y="1510126"/>
                  </a:lnTo>
                  <a:lnTo>
                    <a:pt x="88894" y="1476988"/>
                  </a:lnTo>
                  <a:lnTo>
                    <a:pt x="55550" y="1409890"/>
                  </a:lnTo>
                  <a:lnTo>
                    <a:pt x="29903" y="1341862"/>
                  </a:lnTo>
                  <a:lnTo>
                    <a:pt x="12038" y="1273099"/>
                  </a:lnTo>
                  <a:lnTo>
                    <a:pt x="2042" y="1203797"/>
                  </a:lnTo>
                  <a:lnTo>
                    <a:pt x="0" y="1134152"/>
                  </a:lnTo>
                  <a:lnTo>
                    <a:pt x="1988" y="1099261"/>
                  </a:lnTo>
                  <a:lnTo>
                    <a:pt x="12036" y="1029467"/>
                  </a:lnTo>
                  <a:lnTo>
                    <a:pt x="30251" y="959818"/>
                  </a:lnTo>
                  <a:lnTo>
                    <a:pt x="56718" y="890510"/>
                  </a:lnTo>
                  <a:lnTo>
                    <a:pt x="73073" y="856045"/>
                  </a:lnTo>
                  <a:lnTo>
                    <a:pt x="91524" y="821738"/>
                  </a:lnTo>
                  <a:lnTo>
                    <a:pt x="112080" y="787615"/>
                  </a:lnTo>
                  <a:lnTo>
                    <a:pt x="134753" y="753699"/>
                  </a:lnTo>
                  <a:lnTo>
                    <a:pt x="159553" y="720016"/>
                  </a:lnTo>
                  <a:lnTo>
                    <a:pt x="186490" y="686588"/>
                  </a:lnTo>
                  <a:lnTo>
                    <a:pt x="215576" y="653442"/>
                  </a:lnTo>
                  <a:lnTo>
                    <a:pt x="246822" y="620601"/>
                  </a:lnTo>
                  <a:lnTo>
                    <a:pt x="280237" y="588089"/>
                  </a:lnTo>
                  <a:lnTo>
                    <a:pt x="337601" y="537371"/>
                  </a:lnTo>
                  <a:lnTo>
                    <a:pt x="367867" y="512786"/>
                  </a:lnTo>
                  <a:lnTo>
                    <a:pt x="399158" y="488722"/>
                  </a:lnTo>
                  <a:lnTo>
                    <a:pt x="431451" y="465183"/>
                  </a:lnTo>
                  <a:lnTo>
                    <a:pt x="464722" y="442173"/>
                  </a:lnTo>
                  <a:lnTo>
                    <a:pt x="498949" y="419696"/>
                  </a:lnTo>
                  <a:lnTo>
                    <a:pt x="534108" y="397757"/>
                  </a:lnTo>
                  <a:lnTo>
                    <a:pt x="570176" y="376359"/>
                  </a:lnTo>
                  <a:lnTo>
                    <a:pt x="607130" y="355507"/>
                  </a:lnTo>
                  <a:lnTo>
                    <a:pt x="644947" y="335204"/>
                  </a:lnTo>
                  <a:lnTo>
                    <a:pt x="683604" y="315455"/>
                  </a:lnTo>
                  <a:lnTo>
                    <a:pt x="723077" y="296264"/>
                  </a:lnTo>
                  <a:lnTo>
                    <a:pt x="763344" y="277634"/>
                  </a:lnTo>
                  <a:lnTo>
                    <a:pt x="804381" y="259570"/>
                  </a:lnTo>
                  <a:lnTo>
                    <a:pt x="846165" y="242076"/>
                  </a:lnTo>
                  <a:lnTo>
                    <a:pt x="888673" y="225156"/>
                  </a:lnTo>
                  <a:lnTo>
                    <a:pt x="931881" y="208814"/>
                  </a:lnTo>
                  <a:lnTo>
                    <a:pt x="975767" y="193054"/>
                  </a:lnTo>
                  <a:lnTo>
                    <a:pt x="1020308" y="177881"/>
                  </a:lnTo>
                  <a:lnTo>
                    <a:pt x="1065480" y="163297"/>
                  </a:lnTo>
                  <a:lnTo>
                    <a:pt x="1111260" y="149308"/>
                  </a:lnTo>
                  <a:lnTo>
                    <a:pt x="1157625" y="135917"/>
                  </a:lnTo>
                  <a:lnTo>
                    <a:pt x="1204551" y="123128"/>
                  </a:lnTo>
                  <a:lnTo>
                    <a:pt x="1252017" y="110946"/>
                  </a:lnTo>
                  <a:lnTo>
                    <a:pt x="1299997" y="99374"/>
                  </a:lnTo>
                  <a:lnTo>
                    <a:pt x="1348470" y="88417"/>
                  </a:lnTo>
                  <a:lnTo>
                    <a:pt x="1397412" y="78078"/>
                  </a:lnTo>
                  <a:lnTo>
                    <a:pt x="1446801" y="68363"/>
                  </a:lnTo>
                  <a:lnTo>
                    <a:pt x="1496612" y="59274"/>
                  </a:lnTo>
                  <a:lnTo>
                    <a:pt x="1546822" y="50815"/>
                  </a:lnTo>
                  <a:lnTo>
                    <a:pt x="1597409" y="42992"/>
                  </a:lnTo>
                  <a:lnTo>
                    <a:pt x="1648350" y="35808"/>
                  </a:lnTo>
                  <a:lnTo>
                    <a:pt x="1699621" y="29266"/>
                  </a:lnTo>
                  <a:lnTo>
                    <a:pt x="1751199" y="23372"/>
                  </a:lnTo>
                  <a:lnTo>
                    <a:pt x="1803060" y="18129"/>
                  </a:lnTo>
                  <a:lnTo>
                    <a:pt x="1855183" y="13541"/>
                  </a:lnTo>
                  <a:lnTo>
                    <a:pt x="1907542" y="9612"/>
                  </a:lnTo>
                  <a:lnTo>
                    <a:pt x="1960117" y="6347"/>
                  </a:lnTo>
                  <a:lnTo>
                    <a:pt x="2012882" y="3749"/>
                  </a:lnTo>
                  <a:lnTo>
                    <a:pt x="2065816" y="1822"/>
                  </a:lnTo>
                  <a:lnTo>
                    <a:pt x="2118894" y="571"/>
                  </a:lnTo>
                  <a:lnTo>
                    <a:pt x="2172095" y="0"/>
                  </a:lnTo>
                  <a:lnTo>
                    <a:pt x="2225394" y="112"/>
                  </a:lnTo>
                  <a:lnTo>
                    <a:pt x="2278768" y="912"/>
                  </a:lnTo>
                  <a:lnTo>
                    <a:pt x="2332195" y="2403"/>
                  </a:lnTo>
                  <a:lnTo>
                    <a:pt x="2385650" y="4591"/>
                  </a:lnTo>
                  <a:lnTo>
                    <a:pt x="2439112" y="7478"/>
                  </a:lnTo>
                  <a:lnTo>
                    <a:pt x="2492557" y="11069"/>
                  </a:lnTo>
                  <a:lnTo>
                    <a:pt x="2545961" y="15369"/>
                  </a:lnTo>
                  <a:lnTo>
                    <a:pt x="2599302" y="20380"/>
                  </a:lnTo>
                  <a:lnTo>
                    <a:pt x="2652556" y="26107"/>
                  </a:lnTo>
                  <a:lnTo>
                    <a:pt x="2705700" y="32555"/>
                  </a:lnTo>
                  <a:lnTo>
                    <a:pt x="2758711" y="39727"/>
                  </a:lnTo>
                  <a:lnTo>
                    <a:pt x="2811566" y="47628"/>
                  </a:lnTo>
                  <a:lnTo>
                    <a:pt x="2864242" y="56260"/>
                  </a:lnTo>
                  <a:lnTo>
                    <a:pt x="2916715" y="65629"/>
                  </a:lnTo>
                  <a:lnTo>
                    <a:pt x="2968963" y="75739"/>
                  </a:lnTo>
                  <a:lnTo>
                    <a:pt x="3020962" y="86593"/>
                  </a:lnTo>
                  <a:lnTo>
                    <a:pt x="3072689" y="98196"/>
                  </a:lnTo>
                  <a:lnTo>
                    <a:pt x="3133968" y="113015"/>
                  </a:lnTo>
                  <a:lnTo>
                    <a:pt x="3193995" y="128709"/>
                  </a:lnTo>
                  <a:lnTo>
                    <a:pt x="3252753" y="145259"/>
                  </a:lnTo>
                  <a:lnTo>
                    <a:pt x="3310224" y="162643"/>
                  </a:lnTo>
                  <a:lnTo>
                    <a:pt x="3366391" y="180842"/>
                  </a:lnTo>
                  <a:lnTo>
                    <a:pt x="3421238" y="199835"/>
                  </a:lnTo>
                  <a:lnTo>
                    <a:pt x="3474746" y="219602"/>
                  </a:lnTo>
                  <a:lnTo>
                    <a:pt x="3526900" y="240123"/>
                  </a:lnTo>
                  <a:lnTo>
                    <a:pt x="3577681" y="261377"/>
                  </a:lnTo>
                  <a:lnTo>
                    <a:pt x="3627073" y="283344"/>
                  </a:lnTo>
                  <a:lnTo>
                    <a:pt x="3675058" y="306005"/>
                  </a:lnTo>
                  <a:lnTo>
                    <a:pt x="3721620" y="329337"/>
                  </a:lnTo>
                  <a:lnTo>
                    <a:pt x="3766742" y="353322"/>
                  </a:lnTo>
                  <a:lnTo>
                    <a:pt x="3810405" y="377939"/>
                  </a:lnTo>
                  <a:lnTo>
                    <a:pt x="3852594" y="403168"/>
                  </a:lnTo>
                  <a:lnTo>
                    <a:pt x="3893291" y="428988"/>
                  </a:lnTo>
                  <a:lnTo>
                    <a:pt x="3932478" y="455379"/>
                  </a:lnTo>
                  <a:lnTo>
                    <a:pt x="3970139" y="482322"/>
                  </a:lnTo>
                  <a:lnTo>
                    <a:pt x="4006257" y="509794"/>
                  </a:lnTo>
                  <a:lnTo>
                    <a:pt x="4040815" y="537777"/>
                  </a:lnTo>
                  <a:lnTo>
                    <a:pt x="4073795" y="566250"/>
                  </a:lnTo>
                  <a:lnTo>
                    <a:pt x="4105180" y="595192"/>
                  </a:lnTo>
                  <a:lnTo>
                    <a:pt x="4134954" y="624584"/>
                  </a:lnTo>
                  <a:lnTo>
                    <a:pt x="4163098" y="654405"/>
                  </a:lnTo>
                  <a:lnTo>
                    <a:pt x="4189597" y="684635"/>
                  </a:lnTo>
                  <a:lnTo>
                    <a:pt x="4214432" y="715253"/>
                  </a:lnTo>
                  <a:lnTo>
                    <a:pt x="4237587" y="746239"/>
                  </a:lnTo>
                  <a:lnTo>
                    <a:pt x="4278788" y="809236"/>
                  </a:lnTo>
                  <a:lnTo>
                    <a:pt x="4313062" y="873462"/>
                  </a:lnTo>
                  <a:lnTo>
                    <a:pt x="4340273" y="938755"/>
                  </a:lnTo>
                  <a:lnTo>
                    <a:pt x="4360283" y="1004953"/>
                  </a:lnTo>
                  <a:lnTo>
                    <a:pt x="4372957" y="1071893"/>
                  </a:lnTo>
                  <a:lnTo>
                    <a:pt x="4378156" y="1139414"/>
                  </a:lnTo>
                  <a:lnTo>
                    <a:pt x="4377910" y="1173341"/>
                  </a:lnTo>
                  <a:lnTo>
                    <a:pt x="4371640" y="1241428"/>
                  </a:lnTo>
                  <a:lnTo>
                    <a:pt x="4357555" y="1309689"/>
                  </a:lnTo>
                  <a:lnTo>
                    <a:pt x="4335516" y="1377963"/>
                  </a:lnTo>
                  <a:lnTo>
                    <a:pt x="4305386" y="1446086"/>
                  </a:lnTo>
                  <a:lnTo>
                    <a:pt x="4287245" y="1480040"/>
                  </a:lnTo>
                  <a:lnTo>
                    <a:pt x="4267030" y="1513897"/>
                  </a:lnTo>
                  <a:lnTo>
                    <a:pt x="4227715" y="1571329"/>
                  </a:lnTo>
                  <a:lnTo>
                    <a:pt x="4183200" y="1627038"/>
                  </a:lnTo>
                  <a:lnTo>
                    <a:pt x="4133672" y="1680967"/>
                  </a:lnTo>
                  <a:lnTo>
                    <a:pt x="4079321" y="1733060"/>
                  </a:lnTo>
                  <a:lnTo>
                    <a:pt x="4050395" y="1758400"/>
                  </a:lnTo>
                  <a:lnTo>
                    <a:pt x="4020334" y="1783261"/>
                  </a:lnTo>
                  <a:lnTo>
                    <a:pt x="3989161" y="1807635"/>
                  </a:lnTo>
                  <a:lnTo>
                    <a:pt x="3956900" y="1831514"/>
                  </a:lnTo>
                  <a:lnTo>
                    <a:pt x="3923574" y="1854893"/>
                  </a:lnTo>
                  <a:lnTo>
                    <a:pt x="3889207" y="1877764"/>
                  </a:lnTo>
                  <a:lnTo>
                    <a:pt x="3853822" y="1900120"/>
                  </a:lnTo>
                  <a:lnTo>
                    <a:pt x="3817443" y="1921954"/>
                  </a:lnTo>
                  <a:lnTo>
                    <a:pt x="3780093" y="1943260"/>
                  </a:lnTo>
                  <a:lnTo>
                    <a:pt x="3741796" y="1964029"/>
                  </a:lnTo>
                  <a:lnTo>
                    <a:pt x="3702576" y="1984256"/>
                  </a:lnTo>
                  <a:lnTo>
                    <a:pt x="3662456" y="2003932"/>
                  </a:lnTo>
                  <a:lnTo>
                    <a:pt x="3621459" y="2023052"/>
                  </a:lnTo>
                  <a:lnTo>
                    <a:pt x="3579609" y="2041608"/>
                  </a:lnTo>
                  <a:lnTo>
                    <a:pt x="3536930" y="2059594"/>
                  </a:lnTo>
                  <a:lnTo>
                    <a:pt x="3493445" y="2077001"/>
                  </a:lnTo>
                  <a:lnTo>
                    <a:pt x="3449178" y="2093824"/>
                  </a:lnTo>
                  <a:lnTo>
                    <a:pt x="3404152" y="2110055"/>
                  </a:lnTo>
                  <a:lnTo>
                    <a:pt x="3358391" y="2125687"/>
                  </a:lnTo>
                  <a:lnTo>
                    <a:pt x="3311918" y="2140714"/>
                  </a:lnTo>
                  <a:lnTo>
                    <a:pt x="3264757" y="2155128"/>
                  </a:lnTo>
                  <a:lnTo>
                    <a:pt x="3216931" y="2168922"/>
                  </a:lnTo>
                  <a:lnTo>
                    <a:pt x="3168464" y="2182089"/>
                  </a:lnTo>
                  <a:lnTo>
                    <a:pt x="3119380" y="2194622"/>
                  </a:lnTo>
                  <a:lnTo>
                    <a:pt x="3069701" y="2206515"/>
                  </a:lnTo>
                  <a:lnTo>
                    <a:pt x="3019452" y="2217761"/>
                  </a:lnTo>
                  <a:lnTo>
                    <a:pt x="2968656" y="2228351"/>
                  </a:lnTo>
                  <a:lnTo>
                    <a:pt x="2917337" y="2238280"/>
                  </a:lnTo>
                  <a:lnTo>
                    <a:pt x="2865518" y="2247540"/>
                  </a:lnTo>
                  <a:lnTo>
                    <a:pt x="2813222" y="2256125"/>
                  </a:lnTo>
                  <a:lnTo>
                    <a:pt x="2760474" y="2264027"/>
                  </a:lnTo>
                  <a:lnTo>
                    <a:pt x="2707296" y="2271239"/>
                  </a:lnTo>
                  <a:lnTo>
                    <a:pt x="2653713" y="2277755"/>
                  </a:lnTo>
                  <a:lnTo>
                    <a:pt x="2599747" y="2283567"/>
                  </a:lnTo>
                  <a:lnTo>
                    <a:pt x="2545423" y="2288668"/>
                  </a:lnTo>
                  <a:lnTo>
                    <a:pt x="2490763" y="2293052"/>
                  </a:lnTo>
                  <a:lnTo>
                    <a:pt x="2435792" y="2296712"/>
                  </a:lnTo>
                  <a:lnTo>
                    <a:pt x="2380533" y="2299639"/>
                  </a:lnTo>
                  <a:lnTo>
                    <a:pt x="2325010" y="2301829"/>
                  </a:lnTo>
                  <a:lnTo>
                    <a:pt x="2269245" y="2303272"/>
                  </a:lnTo>
                  <a:lnTo>
                    <a:pt x="2213263" y="2303964"/>
                  </a:lnTo>
                  <a:lnTo>
                    <a:pt x="2157087" y="2303895"/>
                  </a:lnTo>
                  <a:lnTo>
                    <a:pt x="2100741" y="2303060"/>
                  </a:lnTo>
                  <a:lnTo>
                    <a:pt x="2044248" y="2301452"/>
                  </a:lnTo>
                  <a:lnTo>
                    <a:pt x="1987631" y="2299063"/>
                  </a:lnTo>
                  <a:lnTo>
                    <a:pt x="1930915" y="2295887"/>
                  </a:lnTo>
                  <a:lnTo>
                    <a:pt x="1874122" y="2291916"/>
                  </a:lnTo>
                  <a:lnTo>
                    <a:pt x="1817277" y="2287144"/>
                  </a:lnTo>
                  <a:lnTo>
                    <a:pt x="1760403" y="2281563"/>
                  </a:lnTo>
                  <a:lnTo>
                    <a:pt x="1703523" y="2275167"/>
                  </a:lnTo>
                  <a:lnTo>
                    <a:pt x="774429" y="2838649"/>
                  </a:lnTo>
                  <a:close/>
                </a:path>
              </a:pathLst>
            </a:custGeom>
            <a:noFill/>
            <a:ln cap="flat" cmpd="sng" w="285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" name="Google Shape;173;p29"/>
            <p:cNvSpPr/>
            <p:nvPr/>
          </p:nvSpPr>
          <p:spPr>
            <a:xfrm>
              <a:off x="11803" y="26842"/>
              <a:ext cx="4378325" cy="2898140"/>
            </a:xfrm>
            <a:custGeom>
              <a:rect b="b" l="l" r="r" t="t"/>
              <a:pathLst>
                <a:path extrusionOk="0" h="2898140" w="4378325">
                  <a:moveTo>
                    <a:pt x="3805548" y="2898129"/>
                  </a:moveTo>
                  <a:lnTo>
                    <a:pt x="2941988" y="2527527"/>
                  </a:lnTo>
                  <a:lnTo>
                    <a:pt x="2889819" y="2538470"/>
                  </a:lnTo>
                  <a:lnTo>
                    <a:pt x="2837476" y="2548585"/>
                  </a:lnTo>
                  <a:lnTo>
                    <a:pt x="2784980" y="2557878"/>
                  </a:lnTo>
                  <a:lnTo>
                    <a:pt x="2732352" y="2566352"/>
                  </a:lnTo>
                  <a:lnTo>
                    <a:pt x="2679616" y="2574014"/>
                  </a:lnTo>
                  <a:lnTo>
                    <a:pt x="2626790" y="2580869"/>
                  </a:lnTo>
                  <a:lnTo>
                    <a:pt x="2573899" y="2586921"/>
                  </a:lnTo>
                  <a:lnTo>
                    <a:pt x="2520962" y="2592177"/>
                  </a:lnTo>
                  <a:lnTo>
                    <a:pt x="2468001" y="2596641"/>
                  </a:lnTo>
                  <a:lnTo>
                    <a:pt x="2415039" y="2600318"/>
                  </a:lnTo>
                  <a:lnTo>
                    <a:pt x="2362096" y="2603215"/>
                  </a:lnTo>
                  <a:lnTo>
                    <a:pt x="2309194" y="2605335"/>
                  </a:lnTo>
                  <a:lnTo>
                    <a:pt x="2256354" y="2606685"/>
                  </a:lnTo>
                  <a:lnTo>
                    <a:pt x="2203599" y="2607269"/>
                  </a:lnTo>
                  <a:lnTo>
                    <a:pt x="2150949" y="2607092"/>
                  </a:lnTo>
                  <a:lnTo>
                    <a:pt x="2098426" y="2606161"/>
                  </a:lnTo>
                  <a:lnTo>
                    <a:pt x="2046051" y="2604479"/>
                  </a:lnTo>
                  <a:lnTo>
                    <a:pt x="1993847" y="2602053"/>
                  </a:lnTo>
                  <a:lnTo>
                    <a:pt x="1941834" y="2598887"/>
                  </a:lnTo>
                  <a:lnTo>
                    <a:pt x="1890035" y="2594987"/>
                  </a:lnTo>
                  <a:lnTo>
                    <a:pt x="1838470" y="2590357"/>
                  </a:lnTo>
                  <a:lnTo>
                    <a:pt x="1787161" y="2585004"/>
                  </a:lnTo>
                  <a:lnTo>
                    <a:pt x="1736130" y="2578932"/>
                  </a:lnTo>
                  <a:lnTo>
                    <a:pt x="1685398" y="2572147"/>
                  </a:lnTo>
                  <a:lnTo>
                    <a:pt x="1634987" y="2564653"/>
                  </a:lnTo>
                  <a:lnTo>
                    <a:pt x="1584918" y="2556457"/>
                  </a:lnTo>
                  <a:lnTo>
                    <a:pt x="1535213" y="2547562"/>
                  </a:lnTo>
                  <a:lnTo>
                    <a:pt x="1485893" y="2537975"/>
                  </a:lnTo>
                  <a:lnTo>
                    <a:pt x="1436980" y="2527700"/>
                  </a:lnTo>
                  <a:lnTo>
                    <a:pt x="1388495" y="2516744"/>
                  </a:lnTo>
                  <a:lnTo>
                    <a:pt x="1340460" y="2505110"/>
                  </a:lnTo>
                  <a:lnTo>
                    <a:pt x="1292897" y="2492804"/>
                  </a:lnTo>
                  <a:lnTo>
                    <a:pt x="1245826" y="2479832"/>
                  </a:lnTo>
                  <a:lnTo>
                    <a:pt x="1199270" y="2466199"/>
                  </a:lnTo>
                  <a:lnTo>
                    <a:pt x="1153249" y="2451909"/>
                  </a:lnTo>
                  <a:lnTo>
                    <a:pt x="1107786" y="2436969"/>
                  </a:lnTo>
                  <a:lnTo>
                    <a:pt x="1062902" y="2421382"/>
                  </a:lnTo>
                  <a:lnTo>
                    <a:pt x="1018619" y="2405156"/>
                  </a:lnTo>
                  <a:lnTo>
                    <a:pt x="974957" y="2388293"/>
                  </a:lnTo>
                  <a:lnTo>
                    <a:pt x="931939" y="2370801"/>
                  </a:lnTo>
                  <a:lnTo>
                    <a:pt x="889586" y="2352684"/>
                  </a:lnTo>
                  <a:lnTo>
                    <a:pt x="847920" y="2333948"/>
                  </a:lnTo>
                  <a:lnTo>
                    <a:pt x="806962" y="2314596"/>
                  </a:lnTo>
                  <a:lnTo>
                    <a:pt x="766733" y="2294636"/>
                  </a:lnTo>
                  <a:lnTo>
                    <a:pt x="727255" y="2274072"/>
                  </a:lnTo>
                  <a:lnTo>
                    <a:pt x="688550" y="2252908"/>
                  </a:lnTo>
                  <a:lnTo>
                    <a:pt x="650639" y="2231151"/>
                  </a:lnTo>
                  <a:lnTo>
                    <a:pt x="613544" y="2208806"/>
                  </a:lnTo>
                  <a:lnTo>
                    <a:pt x="577286" y="2185878"/>
                  </a:lnTo>
                  <a:lnTo>
                    <a:pt x="541887" y="2162371"/>
                  </a:lnTo>
                  <a:lnTo>
                    <a:pt x="507368" y="2138292"/>
                  </a:lnTo>
                  <a:lnTo>
                    <a:pt x="473750" y="2113646"/>
                  </a:lnTo>
                  <a:lnTo>
                    <a:pt x="441056" y="2088437"/>
                  </a:lnTo>
                  <a:lnTo>
                    <a:pt x="409307" y="2062670"/>
                  </a:lnTo>
                  <a:lnTo>
                    <a:pt x="378524" y="2036352"/>
                  </a:lnTo>
                  <a:lnTo>
                    <a:pt x="348729" y="2009488"/>
                  </a:lnTo>
                  <a:lnTo>
                    <a:pt x="319943" y="1982081"/>
                  </a:lnTo>
                  <a:lnTo>
                    <a:pt x="292188" y="1954139"/>
                  </a:lnTo>
                  <a:lnTo>
                    <a:pt x="265486" y="1925665"/>
                  </a:lnTo>
                  <a:lnTo>
                    <a:pt x="239857" y="1896666"/>
                  </a:lnTo>
                  <a:lnTo>
                    <a:pt x="215324" y="1867146"/>
                  </a:lnTo>
                  <a:lnTo>
                    <a:pt x="188139" y="1832082"/>
                  </a:lnTo>
                  <a:lnTo>
                    <a:pt x="162835" y="1796770"/>
                  </a:lnTo>
                  <a:lnTo>
                    <a:pt x="139400" y="1761231"/>
                  </a:lnTo>
                  <a:lnTo>
                    <a:pt x="117824" y="1725487"/>
                  </a:lnTo>
                  <a:lnTo>
                    <a:pt x="98096" y="1689559"/>
                  </a:lnTo>
                  <a:lnTo>
                    <a:pt x="80206" y="1653468"/>
                  </a:lnTo>
                  <a:lnTo>
                    <a:pt x="64142" y="1617236"/>
                  </a:lnTo>
                  <a:lnTo>
                    <a:pt x="49895" y="1580884"/>
                  </a:lnTo>
                  <a:lnTo>
                    <a:pt x="37452" y="1544434"/>
                  </a:lnTo>
                  <a:lnTo>
                    <a:pt x="17940" y="1471324"/>
                  </a:lnTo>
                  <a:lnTo>
                    <a:pt x="5520" y="1398077"/>
                  </a:lnTo>
                  <a:lnTo>
                    <a:pt x="106" y="1324865"/>
                  </a:lnTo>
                  <a:lnTo>
                    <a:pt x="0" y="1288325"/>
                  </a:lnTo>
                  <a:lnTo>
                    <a:pt x="1612" y="1251858"/>
                  </a:lnTo>
                  <a:lnTo>
                    <a:pt x="9953" y="1179228"/>
                  </a:lnTo>
                  <a:lnTo>
                    <a:pt x="25043" y="1107145"/>
                  </a:lnTo>
                  <a:lnTo>
                    <a:pt x="46795" y="1035782"/>
                  </a:lnTo>
                  <a:lnTo>
                    <a:pt x="75124" y="965309"/>
                  </a:lnTo>
                  <a:lnTo>
                    <a:pt x="91728" y="930460"/>
                  </a:lnTo>
                  <a:lnTo>
                    <a:pt x="109944" y="895898"/>
                  </a:lnTo>
                  <a:lnTo>
                    <a:pt x="129761" y="861643"/>
                  </a:lnTo>
                  <a:lnTo>
                    <a:pt x="151169" y="827719"/>
                  </a:lnTo>
                  <a:lnTo>
                    <a:pt x="174156" y="794145"/>
                  </a:lnTo>
                  <a:lnTo>
                    <a:pt x="198713" y="760944"/>
                  </a:lnTo>
                  <a:lnTo>
                    <a:pt x="224828" y="728136"/>
                  </a:lnTo>
                  <a:lnTo>
                    <a:pt x="252491" y="695744"/>
                  </a:lnTo>
                  <a:lnTo>
                    <a:pt x="281690" y="663788"/>
                  </a:lnTo>
                  <a:lnTo>
                    <a:pt x="312416" y="632290"/>
                  </a:lnTo>
                  <a:lnTo>
                    <a:pt x="344657" y="601271"/>
                  </a:lnTo>
                  <a:lnTo>
                    <a:pt x="378402" y="570753"/>
                  </a:lnTo>
                  <a:lnTo>
                    <a:pt x="413642" y="540757"/>
                  </a:lnTo>
                  <a:lnTo>
                    <a:pt x="450365" y="511305"/>
                  </a:lnTo>
                  <a:lnTo>
                    <a:pt x="488560" y="482418"/>
                  </a:lnTo>
                  <a:lnTo>
                    <a:pt x="528217" y="454116"/>
                  </a:lnTo>
                  <a:lnTo>
                    <a:pt x="569325" y="426423"/>
                  </a:lnTo>
                  <a:lnTo>
                    <a:pt x="611873" y="399359"/>
                  </a:lnTo>
                  <a:lnTo>
                    <a:pt x="655851" y="372945"/>
                  </a:lnTo>
                  <a:lnTo>
                    <a:pt x="701248" y="347203"/>
                  </a:lnTo>
                  <a:lnTo>
                    <a:pt x="748052" y="322155"/>
                  </a:lnTo>
                  <a:lnTo>
                    <a:pt x="796254" y="297821"/>
                  </a:lnTo>
                  <a:lnTo>
                    <a:pt x="845843" y="274224"/>
                  </a:lnTo>
                  <a:lnTo>
                    <a:pt x="896807" y="251383"/>
                  </a:lnTo>
                  <a:lnTo>
                    <a:pt x="949137" y="229322"/>
                  </a:lnTo>
                  <a:lnTo>
                    <a:pt x="1002821" y="208061"/>
                  </a:lnTo>
                  <a:lnTo>
                    <a:pt x="1057848" y="187622"/>
                  </a:lnTo>
                  <a:lnTo>
                    <a:pt x="1104780" y="171215"/>
                  </a:lnTo>
                  <a:lnTo>
                    <a:pt x="1152134" y="155575"/>
                  </a:lnTo>
                  <a:lnTo>
                    <a:pt x="1199889" y="140701"/>
                  </a:lnTo>
                  <a:lnTo>
                    <a:pt x="1248023" y="126589"/>
                  </a:lnTo>
                  <a:lnTo>
                    <a:pt x="1296515" y="113238"/>
                  </a:lnTo>
                  <a:lnTo>
                    <a:pt x="1345343" y="100644"/>
                  </a:lnTo>
                  <a:lnTo>
                    <a:pt x="1394486" y="88805"/>
                  </a:lnTo>
                  <a:lnTo>
                    <a:pt x="1443920" y="77719"/>
                  </a:lnTo>
                  <a:lnTo>
                    <a:pt x="1493626" y="67383"/>
                  </a:lnTo>
                  <a:lnTo>
                    <a:pt x="1543581" y="57794"/>
                  </a:lnTo>
                  <a:lnTo>
                    <a:pt x="1593763" y="48950"/>
                  </a:lnTo>
                  <a:lnTo>
                    <a:pt x="1644151" y="40849"/>
                  </a:lnTo>
                  <a:lnTo>
                    <a:pt x="1694722" y="33487"/>
                  </a:lnTo>
                  <a:lnTo>
                    <a:pt x="1745456" y="26862"/>
                  </a:lnTo>
                  <a:lnTo>
                    <a:pt x="1796331" y="20973"/>
                  </a:lnTo>
                  <a:lnTo>
                    <a:pt x="1847324" y="15815"/>
                  </a:lnTo>
                  <a:lnTo>
                    <a:pt x="1898415" y="11387"/>
                  </a:lnTo>
                  <a:lnTo>
                    <a:pt x="1949581" y="7686"/>
                  </a:lnTo>
                  <a:lnTo>
                    <a:pt x="2000800" y="4710"/>
                  </a:lnTo>
                  <a:lnTo>
                    <a:pt x="2052052" y="2456"/>
                  </a:lnTo>
                  <a:lnTo>
                    <a:pt x="2103314" y="921"/>
                  </a:lnTo>
                  <a:lnTo>
                    <a:pt x="2154564" y="103"/>
                  </a:lnTo>
                  <a:lnTo>
                    <a:pt x="2205782" y="0"/>
                  </a:lnTo>
                  <a:lnTo>
                    <a:pt x="2256945" y="608"/>
                  </a:lnTo>
                  <a:lnTo>
                    <a:pt x="2308031" y="1925"/>
                  </a:lnTo>
                  <a:lnTo>
                    <a:pt x="2359019" y="3950"/>
                  </a:lnTo>
                  <a:lnTo>
                    <a:pt x="2409886" y="6678"/>
                  </a:lnTo>
                  <a:lnTo>
                    <a:pt x="2460613" y="10108"/>
                  </a:lnTo>
                  <a:lnTo>
                    <a:pt x="2511176" y="14238"/>
                  </a:lnTo>
                  <a:lnTo>
                    <a:pt x="2561553" y="19063"/>
                  </a:lnTo>
                  <a:lnTo>
                    <a:pt x="2611724" y="24583"/>
                  </a:lnTo>
                  <a:lnTo>
                    <a:pt x="2661667" y="30794"/>
                  </a:lnTo>
                  <a:lnTo>
                    <a:pt x="2711359" y="37695"/>
                  </a:lnTo>
                  <a:lnTo>
                    <a:pt x="2760780" y="45281"/>
                  </a:lnTo>
                  <a:lnTo>
                    <a:pt x="2809906" y="53552"/>
                  </a:lnTo>
                  <a:lnTo>
                    <a:pt x="2858718" y="62504"/>
                  </a:lnTo>
                  <a:lnTo>
                    <a:pt x="2907192" y="72134"/>
                  </a:lnTo>
                  <a:lnTo>
                    <a:pt x="2955308" y="82441"/>
                  </a:lnTo>
                  <a:lnTo>
                    <a:pt x="3003043" y="93421"/>
                  </a:lnTo>
                  <a:lnTo>
                    <a:pt x="3050376" y="105073"/>
                  </a:lnTo>
                  <a:lnTo>
                    <a:pt x="3097286" y="117393"/>
                  </a:lnTo>
                  <a:lnTo>
                    <a:pt x="3143749" y="130379"/>
                  </a:lnTo>
                  <a:lnTo>
                    <a:pt x="3189745" y="144029"/>
                  </a:lnTo>
                  <a:lnTo>
                    <a:pt x="3235253" y="158339"/>
                  </a:lnTo>
                  <a:lnTo>
                    <a:pt x="3280249" y="173308"/>
                  </a:lnTo>
                  <a:lnTo>
                    <a:pt x="3324714" y="188933"/>
                  </a:lnTo>
                  <a:lnTo>
                    <a:pt x="3368624" y="205211"/>
                  </a:lnTo>
                  <a:lnTo>
                    <a:pt x="3411958" y="222140"/>
                  </a:lnTo>
                  <a:lnTo>
                    <a:pt x="3454695" y="239718"/>
                  </a:lnTo>
                  <a:lnTo>
                    <a:pt x="3496812" y="257940"/>
                  </a:lnTo>
                  <a:lnTo>
                    <a:pt x="3538289" y="276806"/>
                  </a:lnTo>
                  <a:lnTo>
                    <a:pt x="3579102" y="296313"/>
                  </a:lnTo>
                  <a:lnTo>
                    <a:pt x="3619232" y="316458"/>
                  </a:lnTo>
                  <a:lnTo>
                    <a:pt x="3658655" y="337238"/>
                  </a:lnTo>
                  <a:lnTo>
                    <a:pt x="3697351" y="358651"/>
                  </a:lnTo>
                  <a:lnTo>
                    <a:pt x="3735297" y="380695"/>
                  </a:lnTo>
                  <a:lnTo>
                    <a:pt x="3772472" y="403366"/>
                  </a:lnTo>
                  <a:lnTo>
                    <a:pt x="3808854" y="426663"/>
                  </a:lnTo>
                  <a:lnTo>
                    <a:pt x="3844421" y="450583"/>
                  </a:lnTo>
                  <a:lnTo>
                    <a:pt x="3879152" y="475123"/>
                  </a:lnTo>
                  <a:lnTo>
                    <a:pt x="3913025" y="500280"/>
                  </a:lnTo>
                  <a:lnTo>
                    <a:pt x="3946018" y="526053"/>
                  </a:lnTo>
                  <a:lnTo>
                    <a:pt x="3984664" y="558003"/>
                  </a:lnTo>
                  <a:lnTo>
                    <a:pt x="4021475" y="590427"/>
                  </a:lnTo>
                  <a:lnTo>
                    <a:pt x="4056453" y="623303"/>
                  </a:lnTo>
                  <a:lnTo>
                    <a:pt x="4089602" y="656607"/>
                  </a:lnTo>
                  <a:lnTo>
                    <a:pt x="4120928" y="690315"/>
                  </a:lnTo>
                  <a:lnTo>
                    <a:pt x="4150432" y="724404"/>
                  </a:lnTo>
                  <a:lnTo>
                    <a:pt x="4178120" y="758850"/>
                  </a:lnTo>
                  <a:lnTo>
                    <a:pt x="4203996" y="793630"/>
                  </a:lnTo>
                  <a:lnTo>
                    <a:pt x="4228062" y="828719"/>
                  </a:lnTo>
                  <a:lnTo>
                    <a:pt x="4250323" y="864095"/>
                  </a:lnTo>
                  <a:lnTo>
                    <a:pt x="4270784" y="899734"/>
                  </a:lnTo>
                  <a:lnTo>
                    <a:pt x="4289447" y="935613"/>
                  </a:lnTo>
                  <a:lnTo>
                    <a:pt x="4306317" y="971707"/>
                  </a:lnTo>
                  <a:lnTo>
                    <a:pt x="4321398" y="1007993"/>
                  </a:lnTo>
                  <a:lnTo>
                    <a:pt x="4334693" y="1044448"/>
                  </a:lnTo>
                  <a:lnTo>
                    <a:pt x="4346207" y="1081049"/>
                  </a:lnTo>
                  <a:lnTo>
                    <a:pt x="4363905" y="1154590"/>
                  </a:lnTo>
                  <a:lnTo>
                    <a:pt x="4374524" y="1228430"/>
                  </a:lnTo>
                  <a:lnTo>
                    <a:pt x="4378095" y="1302379"/>
                  </a:lnTo>
                  <a:lnTo>
                    <a:pt x="4377247" y="1339335"/>
                  </a:lnTo>
                  <a:lnTo>
                    <a:pt x="4370305" y="1413095"/>
                  </a:lnTo>
                  <a:lnTo>
                    <a:pt x="4356392" y="1486493"/>
                  </a:lnTo>
                  <a:lnTo>
                    <a:pt x="4335540" y="1559340"/>
                  </a:lnTo>
                  <a:lnTo>
                    <a:pt x="4322522" y="1595499"/>
                  </a:lnTo>
                  <a:lnTo>
                    <a:pt x="4307781" y="1631449"/>
                  </a:lnTo>
                  <a:lnTo>
                    <a:pt x="4291321" y="1667168"/>
                  </a:lnTo>
                  <a:lnTo>
                    <a:pt x="4273145" y="1702631"/>
                  </a:lnTo>
                  <a:lnTo>
                    <a:pt x="4253258" y="1737815"/>
                  </a:lnTo>
                  <a:lnTo>
                    <a:pt x="4231664" y="1772697"/>
                  </a:lnTo>
                  <a:lnTo>
                    <a:pt x="4208366" y="1807253"/>
                  </a:lnTo>
                  <a:lnTo>
                    <a:pt x="4183369" y="1841459"/>
                  </a:lnTo>
                  <a:lnTo>
                    <a:pt x="4156676" y="1875292"/>
                  </a:lnTo>
                  <a:lnTo>
                    <a:pt x="4128291" y="1908729"/>
                  </a:lnTo>
                  <a:lnTo>
                    <a:pt x="4098218" y="1941745"/>
                  </a:lnTo>
                  <a:lnTo>
                    <a:pt x="4066461" y="1974318"/>
                  </a:lnTo>
                  <a:lnTo>
                    <a:pt x="4033024" y="2006423"/>
                  </a:lnTo>
                  <a:lnTo>
                    <a:pt x="3997911" y="2038037"/>
                  </a:lnTo>
                  <a:lnTo>
                    <a:pt x="3961126" y="2069137"/>
                  </a:lnTo>
                  <a:lnTo>
                    <a:pt x="3922672" y="2099698"/>
                  </a:lnTo>
                  <a:lnTo>
                    <a:pt x="3882553" y="2129699"/>
                  </a:lnTo>
                  <a:lnTo>
                    <a:pt x="3840775" y="2159114"/>
                  </a:lnTo>
                  <a:lnTo>
                    <a:pt x="3797339" y="2187920"/>
                  </a:lnTo>
                  <a:lnTo>
                    <a:pt x="3752250" y="2216094"/>
                  </a:lnTo>
                  <a:lnTo>
                    <a:pt x="3705513" y="2243612"/>
                  </a:lnTo>
                  <a:lnTo>
                    <a:pt x="3657131" y="2270451"/>
                  </a:lnTo>
                  <a:lnTo>
                    <a:pt x="3805548" y="2898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" name="Google Shape;174;p29"/>
            <p:cNvSpPr/>
            <p:nvPr/>
          </p:nvSpPr>
          <p:spPr>
            <a:xfrm>
              <a:off x="11803" y="26842"/>
              <a:ext cx="4378325" cy="2898140"/>
            </a:xfrm>
            <a:custGeom>
              <a:rect b="b" l="l" r="r" t="t"/>
              <a:pathLst>
                <a:path extrusionOk="0" h="2898140" w="4378325">
                  <a:moveTo>
                    <a:pt x="3805548" y="2898129"/>
                  </a:moveTo>
                  <a:lnTo>
                    <a:pt x="2941988" y="2527527"/>
                  </a:lnTo>
                  <a:lnTo>
                    <a:pt x="2889819" y="2538470"/>
                  </a:lnTo>
                  <a:lnTo>
                    <a:pt x="2837476" y="2548585"/>
                  </a:lnTo>
                  <a:lnTo>
                    <a:pt x="2784980" y="2557878"/>
                  </a:lnTo>
                  <a:lnTo>
                    <a:pt x="2732352" y="2566352"/>
                  </a:lnTo>
                  <a:lnTo>
                    <a:pt x="2679616" y="2574014"/>
                  </a:lnTo>
                  <a:lnTo>
                    <a:pt x="2626790" y="2580869"/>
                  </a:lnTo>
                  <a:lnTo>
                    <a:pt x="2573899" y="2586921"/>
                  </a:lnTo>
                  <a:lnTo>
                    <a:pt x="2520962" y="2592177"/>
                  </a:lnTo>
                  <a:lnTo>
                    <a:pt x="2468001" y="2596641"/>
                  </a:lnTo>
                  <a:lnTo>
                    <a:pt x="2415039" y="2600318"/>
                  </a:lnTo>
                  <a:lnTo>
                    <a:pt x="2362096" y="2603215"/>
                  </a:lnTo>
                  <a:lnTo>
                    <a:pt x="2309194" y="2605335"/>
                  </a:lnTo>
                  <a:lnTo>
                    <a:pt x="2256354" y="2606685"/>
                  </a:lnTo>
                  <a:lnTo>
                    <a:pt x="2203599" y="2607269"/>
                  </a:lnTo>
                  <a:lnTo>
                    <a:pt x="2150949" y="2607092"/>
                  </a:lnTo>
                  <a:lnTo>
                    <a:pt x="2098426" y="2606161"/>
                  </a:lnTo>
                  <a:lnTo>
                    <a:pt x="2046051" y="2604479"/>
                  </a:lnTo>
                  <a:lnTo>
                    <a:pt x="1993847" y="2602053"/>
                  </a:lnTo>
                  <a:lnTo>
                    <a:pt x="1941834" y="2598887"/>
                  </a:lnTo>
                  <a:lnTo>
                    <a:pt x="1890035" y="2594987"/>
                  </a:lnTo>
                  <a:lnTo>
                    <a:pt x="1838470" y="2590357"/>
                  </a:lnTo>
                  <a:lnTo>
                    <a:pt x="1787161" y="2585004"/>
                  </a:lnTo>
                  <a:lnTo>
                    <a:pt x="1736130" y="2578932"/>
                  </a:lnTo>
                  <a:lnTo>
                    <a:pt x="1685398" y="2572147"/>
                  </a:lnTo>
                  <a:lnTo>
                    <a:pt x="1634987" y="2564653"/>
                  </a:lnTo>
                  <a:lnTo>
                    <a:pt x="1584918" y="2556457"/>
                  </a:lnTo>
                  <a:lnTo>
                    <a:pt x="1535213" y="2547562"/>
                  </a:lnTo>
                  <a:lnTo>
                    <a:pt x="1485893" y="2537975"/>
                  </a:lnTo>
                  <a:lnTo>
                    <a:pt x="1436980" y="2527700"/>
                  </a:lnTo>
                  <a:lnTo>
                    <a:pt x="1388495" y="2516744"/>
                  </a:lnTo>
                  <a:lnTo>
                    <a:pt x="1340460" y="2505110"/>
                  </a:lnTo>
                  <a:lnTo>
                    <a:pt x="1292897" y="2492804"/>
                  </a:lnTo>
                  <a:lnTo>
                    <a:pt x="1245826" y="2479832"/>
                  </a:lnTo>
                  <a:lnTo>
                    <a:pt x="1199270" y="2466199"/>
                  </a:lnTo>
                  <a:lnTo>
                    <a:pt x="1153249" y="2451909"/>
                  </a:lnTo>
                  <a:lnTo>
                    <a:pt x="1107786" y="2436969"/>
                  </a:lnTo>
                  <a:lnTo>
                    <a:pt x="1062902" y="2421382"/>
                  </a:lnTo>
                  <a:lnTo>
                    <a:pt x="1018619" y="2405156"/>
                  </a:lnTo>
                  <a:lnTo>
                    <a:pt x="974957" y="2388293"/>
                  </a:lnTo>
                  <a:lnTo>
                    <a:pt x="931939" y="2370801"/>
                  </a:lnTo>
                  <a:lnTo>
                    <a:pt x="889586" y="2352684"/>
                  </a:lnTo>
                  <a:lnTo>
                    <a:pt x="847920" y="2333948"/>
                  </a:lnTo>
                  <a:lnTo>
                    <a:pt x="806962" y="2314596"/>
                  </a:lnTo>
                  <a:lnTo>
                    <a:pt x="766733" y="2294636"/>
                  </a:lnTo>
                  <a:lnTo>
                    <a:pt x="727255" y="2274072"/>
                  </a:lnTo>
                  <a:lnTo>
                    <a:pt x="688550" y="2252908"/>
                  </a:lnTo>
                  <a:lnTo>
                    <a:pt x="650639" y="2231151"/>
                  </a:lnTo>
                  <a:lnTo>
                    <a:pt x="613544" y="2208806"/>
                  </a:lnTo>
                  <a:lnTo>
                    <a:pt x="577286" y="2185878"/>
                  </a:lnTo>
                  <a:lnTo>
                    <a:pt x="541887" y="2162371"/>
                  </a:lnTo>
                  <a:lnTo>
                    <a:pt x="507368" y="2138292"/>
                  </a:lnTo>
                  <a:lnTo>
                    <a:pt x="473750" y="2113646"/>
                  </a:lnTo>
                  <a:lnTo>
                    <a:pt x="441056" y="2088437"/>
                  </a:lnTo>
                  <a:lnTo>
                    <a:pt x="409307" y="2062670"/>
                  </a:lnTo>
                  <a:lnTo>
                    <a:pt x="378524" y="2036352"/>
                  </a:lnTo>
                  <a:lnTo>
                    <a:pt x="348729" y="2009488"/>
                  </a:lnTo>
                  <a:lnTo>
                    <a:pt x="319943" y="1982081"/>
                  </a:lnTo>
                  <a:lnTo>
                    <a:pt x="292188" y="1954139"/>
                  </a:lnTo>
                  <a:lnTo>
                    <a:pt x="265486" y="1925665"/>
                  </a:lnTo>
                  <a:lnTo>
                    <a:pt x="239857" y="1896666"/>
                  </a:lnTo>
                  <a:lnTo>
                    <a:pt x="215324" y="1867146"/>
                  </a:lnTo>
                  <a:lnTo>
                    <a:pt x="188139" y="1832082"/>
                  </a:lnTo>
                  <a:lnTo>
                    <a:pt x="162835" y="1796770"/>
                  </a:lnTo>
                  <a:lnTo>
                    <a:pt x="139400" y="1761231"/>
                  </a:lnTo>
                  <a:lnTo>
                    <a:pt x="117824" y="1725487"/>
                  </a:lnTo>
                  <a:lnTo>
                    <a:pt x="98096" y="1689559"/>
                  </a:lnTo>
                  <a:lnTo>
                    <a:pt x="80206" y="1653468"/>
                  </a:lnTo>
                  <a:lnTo>
                    <a:pt x="64142" y="1617236"/>
                  </a:lnTo>
                  <a:lnTo>
                    <a:pt x="49895" y="1580884"/>
                  </a:lnTo>
                  <a:lnTo>
                    <a:pt x="37452" y="1544434"/>
                  </a:lnTo>
                  <a:lnTo>
                    <a:pt x="17940" y="1471324"/>
                  </a:lnTo>
                  <a:lnTo>
                    <a:pt x="5520" y="1398077"/>
                  </a:lnTo>
                  <a:lnTo>
                    <a:pt x="106" y="1324865"/>
                  </a:lnTo>
                  <a:lnTo>
                    <a:pt x="0" y="1288325"/>
                  </a:lnTo>
                  <a:lnTo>
                    <a:pt x="1612" y="1251858"/>
                  </a:lnTo>
                  <a:lnTo>
                    <a:pt x="9953" y="1179228"/>
                  </a:lnTo>
                  <a:lnTo>
                    <a:pt x="25043" y="1107145"/>
                  </a:lnTo>
                  <a:lnTo>
                    <a:pt x="46795" y="1035782"/>
                  </a:lnTo>
                  <a:lnTo>
                    <a:pt x="75124" y="965309"/>
                  </a:lnTo>
                  <a:lnTo>
                    <a:pt x="91728" y="930460"/>
                  </a:lnTo>
                  <a:lnTo>
                    <a:pt x="109944" y="895898"/>
                  </a:lnTo>
                  <a:lnTo>
                    <a:pt x="129761" y="861643"/>
                  </a:lnTo>
                  <a:lnTo>
                    <a:pt x="151169" y="827719"/>
                  </a:lnTo>
                  <a:lnTo>
                    <a:pt x="174156" y="794145"/>
                  </a:lnTo>
                  <a:lnTo>
                    <a:pt x="198713" y="760944"/>
                  </a:lnTo>
                  <a:lnTo>
                    <a:pt x="224828" y="728136"/>
                  </a:lnTo>
                  <a:lnTo>
                    <a:pt x="252491" y="695744"/>
                  </a:lnTo>
                  <a:lnTo>
                    <a:pt x="281690" y="663788"/>
                  </a:lnTo>
                  <a:lnTo>
                    <a:pt x="312416" y="632290"/>
                  </a:lnTo>
                  <a:lnTo>
                    <a:pt x="344657" y="601271"/>
                  </a:lnTo>
                  <a:lnTo>
                    <a:pt x="378402" y="570753"/>
                  </a:lnTo>
                  <a:lnTo>
                    <a:pt x="413642" y="540757"/>
                  </a:lnTo>
                  <a:lnTo>
                    <a:pt x="450365" y="511305"/>
                  </a:lnTo>
                  <a:lnTo>
                    <a:pt x="488560" y="482418"/>
                  </a:lnTo>
                  <a:lnTo>
                    <a:pt x="528217" y="454116"/>
                  </a:lnTo>
                  <a:lnTo>
                    <a:pt x="569325" y="426423"/>
                  </a:lnTo>
                  <a:lnTo>
                    <a:pt x="611873" y="399359"/>
                  </a:lnTo>
                  <a:lnTo>
                    <a:pt x="655851" y="372945"/>
                  </a:lnTo>
                  <a:lnTo>
                    <a:pt x="701248" y="347203"/>
                  </a:lnTo>
                  <a:lnTo>
                    <a:pt x="748052" y="322155"/>
                  </a:lnTo>
                  <a:lnTo>
                    <a:pt x="796254" y="297821"/>
                  </a:lnTo>
                  <a:lnTo>
                    <a:pt x="845843" y="274224"/>
                  </a:lnTo>
                  <a:lnTo>
                    <a:pt x="896807" y="251383"/>
                  </a:lnTo>
                  <a:lnTo>
                    <a:pt x="949137" y="229322"/>
                  </a:lnTo>
                  <a:lnTo>
                    <a:pt x="1002821" y="208061"/>
                  </a:lnTo>
                  <a:lnTo>
                    <a:pt x="1057848" y="187622"/>
                  </a:lnTo>
                  <a:lnTo>
                    <a:pt x="1104780" y="171215"/>
                  </a:lnTo>
                  <a:lnTo>
                    <a:pt x="1152134" y="155575"/>
                  </a:lnTo>
                  <a:lnTo>
                    <a:pt x="1199889" y="140701"/>
                  </a:lnTo>
                  <a:lnTo>
                    <a:pt x="1248023" y="126589"/>
                  </a:lnTo>
                  <a:lnTo>
                    <a:pt x="1296515" y="113238"/>
                  </a:lnTo>
                  <a:lnTo>
                    <a:pt x="1345343" y="100644"/>
                  </a:lnTo>
                  <a:lnTo>
                    <a:pt x="1394486" y="88805"/>
                  </a:lnTo>
                  <a:lnTo>
                    <a:pt x="1443920" y="77719"/>
                  </a:lnTo>
                  <a:lnTo>
                    <a:pt x="1493626" y="67383"/>
                  </a:lnTo>
                  <a:lnTo>
                    <a:pt x="1543581" y="57794"/>
                  </a:lnTo>
                  <a:lnTo>
                    <a:pt x="1593763" y="48950"/>
                  </a:lnTo>
                  <a:lnTo>
                    <a:pt x="1644151" y="40849"/>
                  </a:lnTo>
                  <a:lnTo>
                    <a:pt x="1694722" y="33487"/>
                  </a:lnTo>
                  <a:lnTo>
                    <a:pt x="1745456" y="26862"/>
                  </a:lnTo>
                  <a:lnTo>
                    <a:pt x="1796331" y="20973"/>
                  </a:lnTo>
                  <a:lnTo>
                    <a:pt x="1847324" y="15815"/>
                  </a:lnTo>
                  <a:lnTo>
                    <a:pt x="1898415" y="11387"/>
                  </a:lnTo>
                  <a:lnTo>
                    <a:pt x="1949581" y="7686"/>
                  </a:lnTo>
                  <a:lnTo>
                    <a:pt x="2000800" y="4710"/>
                  </a:lnTo>
                  <a:lnTo>
                    <a:pt x="2052052" y="2456"/>
                  </a:lnTo>
                  <a:lnTo>
                    <a:pt x="2103314" y="921"/>
                  </a:lnTo>
                  <a:lnTo>
                    <a:pt x="2154564" y="103"/>
                  </a:lnTo>
                  <a:lnTo>
                    <a:pt x="2205782" y="0"/>
                  </a:lnTo>
                  <a:lnTo>
                    <a:pt x="2256945" y="608"/>
                  </a:lnTo>
                  <a:lnTo>
                    <a:pt x="2308031" y="1925"/>
                  </a:lnTo>
                  <a:lnTo>
                    <a:pt x="2359019" y="3950"/>
                  </a:lnTo>
                  <a:lnTo>
                    <a:pt x="2409886" y="6678"/>
                  </a:lnTo>
                  <a:lnTo>
                    <a:pt x="2460613" y="10108"/>
                  </a:lnTo>
                  <a:lnTo>
                    <a:pt x="2511176" y="14238"/>
                  </a:lnTo>
                  <a:lnTo>
                    <a:pt x="2561553" y="19063"/>
                  </a:lnTo>
                  <a:lnTo>
                    <a:pt x="2611724" y="24583"/>
                  </a:lnTo>
                  <a:lnTo>
                    <a:pt x="2661667" y="30794"/>
                  </a:lnTo>
                  <a:lnTo>
                    <a:pt x="2711359" y="37695"/>
                  </a:lnTo>
                  <a:lnTo>
                    <a:pt x="2760780" y="45281"/>
                  </a:lnTo>
                  <a:lnTo>
                    <a:pt x="2809906" y="53552"/>
                  </a:lnTo>
                  <a:lnTo>
                    <a:pt x="2858718" y="62504"/>
                  </a:lnTo>
                  <a:lnTo>
                    <a:pt x="2907192" y="72134"/>
                  </a:lnTo>
                  <a:lnTo>
                    <a:pt x="2955308" y="82441"/>
                  </a:lnTo>
                  <a:lnTo>
                    <a:pt x="3003043" y="93421"/>
                  </a:lnTo>
                  <a:lnTo>
                    <a:pt x="3050376" y="105073"/>
                  </a:lnTo>
                  <a:lnTo>
                    <a:pt x="3097286" y="117393"/>
                  </a:lnTo>
                  <a:lnTo>
                    <a:pt x="3143749" y="130379"/>
                  </a:lnTo>
                  <a:lnTo>
                    <a:pt x="3189745" y="144029"/>
                  </a:lnTo>
                  <a:lnTo>
                    <a:pt x="3235253" y="158339"/>
                  </a:lnTo>
                  <a:lnTo>
                    <a:pt x="3280249" y="173308"/>
                  </a:lnTo>
                  <a:lnTo>
                    <a:pt x="3324714" y="188933"/>
                  </a:lnTo>
                  <a:lnTo>
                    <a:pt x="3368624" y="205211"/>
                  </a:lnTo>
                  <a:lnTo>
                    <a:pt x="3411958" y="222140"/>
                  </a:lnTo>
                  <a:lnTo>
                    <a:pt x="3454695" y="239718"/>
                  </a:lnTo>
                  <a:lnTo>
                    <a:pt x="3496812" y="257940"/>
                  </a:lnTo>
                  <a:lnTo>
                    <a:pt x="3538289" y="276806"/>
                  </a:lnTo>
                  <a:lnTo>
                    <a:pt x="3579102" y="296313"/>
                  </a:lnTo>
                  <a:lnTo>
                    <a:pt x="3619232" y="316458"/>
                  </a:lnTo>
                  <a:lnTo>
                    <a:pt x="3658655" y="337238"/>
                  </a:lnTo>
                  <a:lnTo>
                    <a:pt x="3697351" y="358651"/>
                  </a:lnTo>
                  <a:lnTo>
                    <a:pt x="3735297" y="380695"/>
                  </a:lnTo>
                  <a:lnTo>
                    <a:pt x="3772472" y="403366"/>
                  </a:lnTo>
                  <a:lnTo>
                    <a:pt x="3808854" y="426663"/>
                  </a:lnTo>
                  <a:lnTo>
                    <a:pt x="3844421" y="450583"/>
                  </a:lnTo>
                  <a:lnTo>
                    <a:pt x="3879152" y="475123"/>
                  </a:lnTo>
                  <a:lnTo>
                    <a:pt x="3913025" y="500280"/>
                  </a:lnTo>
                  <a:lnTo>
                    <a:pt x="3946018" y="526053"/>
                  </a:lnTo>
                  <a:lnTo>
                    <a:pt x="3984664" y="558003"/>
                  </a:lnTo>
                  <a:lnTo>
                    <a:pt x="4021475" y="590427"/>
                  </a:lnTo>
                  <a:lnTo>
                    <a:pt x="4056453" y="623303"/>
                  </a:lnTo>
                  <a:lnTo>
                    <a:pt x="4089602" y="656607"/>
                  </a:lnTo>
                  <a:lnTo>
                    <a:pt x="4120928" y="690315"/>
                  </a:lnTo>
                  <a:lnTo>
                    <a:pt x="4150432" y="724404"/>
                  </a:lnTo>
                  <a:lnTo>
                    <a:pt x="4178120" y="758850"/>
                  </a:lnTo>
                  <a:lnTo>
                    <a:pt x="4203996" y="793630"/>
                  </a:lnTo>
                  <a:lnTo>
                    <a:pt x="4228062" y="828719"/>
                  </a:lnTo>
                  <a:lnTo>
                    <a:pt x="4250323" y="864095"/>
                  </a:lnTo>
                  <a:lnTo>
                    <a:pt x="4270784" y="899734"/>
                  </a:lnTo>
                  <a:lnTo>
                    <a:pt x="4289447" y="935613"/>
                  </a:lnTo>
                  <a:lnTo>
                    <a:pt x="4306317" y="971707"/>
                  </a:lnTo>
                  <a:lnTo>
                    <a:pt x="4321398" y="1007993"/>
                  </a:lnTo>
                  <a:lnTo>
                    <a:pt x="4334693" y="1044448"/>
                  </a:lnTo>
                  <a:lnTo>
                    <a:pt x="4346207" y="1081049"/>
                  </a:lnTo>
                  <a:lnTo>
                    <a:pt x="4363905" y="1154590"/>
                  </a:lnTo>
                  <a:lnTo>
                    <a:pt x="4374524" y="1228430"/>
                  </a:lnTo>
                  <a:lnTo>
                    <a:pt x="4378095" y="1302379"/>
                  </a:lnTo>
                  <a:lnTo>
                    <a:pt x="4377247" y="1339335"/>
                  </a:lnTo>
                  <a:lnTo>
                    <a:pt x="4370305" y="1413095"/>
                  </a:lnTo>
                  <a:lnTo>
                    <a:pt x="4356392" y="1486493"/>
                  </a:lnTo>
                  <a:lnTo>
                    <a:pt x="4335540" y="1559340"/>
                  </a:lnTo>
                  <a:lnTo>
                    <a:pt x="4322522" y="1595499"/>
                  </a:lnTo>
                  <a:lnTo>
                    <a:pt x="4307781" y="1631449"/>
                  </a:lnTo>
                  <a:lnTo>
                    <a:pt x="4291321" y="1667168"/>
                  </a:lnTo>
                  <a:lnTo>
                    <a:pt x="4273145" y="1702631"/>
                  </a:lnTo>
                  <a:lnTo>
                    <a:pt x="4253258" y="1737815"/>
                  </a:lnTo>
                  <a:lnTo>
                    <a:pt x="4231664" y="1772697"/>
                  </a:lnTo>
                  <a:lnTo>
                    <a:pt x="4208366" y="1807253"/>
                  </a:lnTo>
                  <a:lnTo>
                    <a:pt x="4183369" y="1841459"/>
                  </a:lnTo>
                  <a:lnTo>
                    <a:pt x="4156676" y="1875292"/>
                  </a:lnTo>
                  <a:lnTo>
                    <a:pt x="4128291" y="1908729"/>
                  </a:lnTo>
                  <a:lnTo>
                    <a:pt x="4098218" y="1941745"/>
                  </a:lnTo>
                  <a:lnTo>
                    <a:pt x="4066461" y="1974318"/>
                  </a:lnTo>
                  <a:lnTo>
                    <a:pt x="4033024" y="2006423"/>
                  </a:lnTo>
                  <a:lnTo>
                    <a:pt x="3997911" y="2038037"/>
                  </a:lnTo>
                  <a:lnTo>
                    <a:pt x="3961126" y="2069137"/>
                  </a:lnTo>
                  <a:lnTo>
                    <a:pt x="3922672" y="2099698"/>
                  </a:lnTo>
                  <a:lnTo>
                    <a:pt x="3882553" y="2129699"/>
                  </a:lnTo>
                  <a:lnTo>
                    <a:pt x="3840775" y="2159114"/>
                  </a:lnTo>
                  <a:lnTo>
                    <a:pt x="3797339" y="2187920"/>
                  </a:lnTo>
                  <a:lnTo>
                    <a:pt x="3752250" y="2216094"/>
                  </a:lnTo>
                  <a:lnTo>
                    <a:pt x="3705513" y="2243612"/>
                  </a:lnTo>
                  <a:lnTo>
                    <a:pt x="3657131" y="2270451"/>
                  </a:lnTo>
                  <a:lnTo>
                    <a:pt x="3805548" y="2898129"/>
                  </a:lnTo>
                  <a:close/>
                </a:path>
              </a:pathLst>
            </a:custGeom>
            <a:noFill/>
            <a:ln cap="flat" cmpd="sng" w="285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75" name="Google Shape;175;p29"/>
          <p:cNvSpPr txBox="1"/>
          <p:nvPr/>
        </p:nvSpPr>
        <p:spPr>
          <a:xfrm>
            <a:off x="489325" y="278600"/>
            <a:ext cx="3423300" cy="15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065" marR="508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500">
                <a:latin typeface="Trebuchet MS"/>
                <a:ea typeface="Trebuchet MS"/>
                <a:cs typeface="Trebuchet MS"/>
                <a:sym typeface="Trebuchet MS"/>
              </a:rPr>
              <a:t>Une pièce juste devrait montrer 15 têtes en 30 lancers. Cette pièce est biaisée.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6" name="Google Shape;176;p29"/>
          <p:cNvSpPr txBox="1"/>
          <p:nvPr>
            <p:ph type="title"/>
          </p:nvPr>
        </p:nvSpPr>
        <p:spPr>
          <a:xfrm>
            <a:off x="5048854" y="443663"/>
            <a:ext cx="3604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/>
              <a:t>Même une pièce de monnaie juste pourrait montrer 22 têtes en 30 lancers. Ce n'est peut-être qu'un hasard.</a:t>
            </a:r>
            <a:endParaRPr sz="2200"/>
          </a:p>
        </p:txBody>
      </p:sp>
      <p:sp>
        <p:nvSpPr>
          <p:cNvPr id="177" name="Google Shape;177;p29"/>
          <p:cNvSpPr txBox="1"/>
          <p:nvPr/>
        </p:nvSpPr>
        <p:spPr>
          <a:xfrm>
            <a:off x="-11525" y="-34600"/>
            <a:ext cx="9155400" cy="5178000"/>
          </a:xfrm>
          <a:prstGeom prst="rect">
            <a:avLst/>
          </a:prstGeom>
          <a:solidFill>
            <a:srgbClr val="0069FF">
              <a:alpha val="670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rgbClr val="F3F3F3"/>
                </a:solidFill>
              </a:rPr>
              <a:t>Quand est que chanceux devient</a:t>
            </a:r>
            <a:endParaRPr b="1" sz="3700"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rgbClr val="F3F3F3"/>
                </a:solidFill>
              </a:rPr>
              <a:t> </a:t>
            </a:r>
            <a:r>
              <a:rPr b="1" lang="en" sz="3700" u="sng">
                <a:solidFill>
                  <a:srgbClr val="F3F3F3"/>
                </a:solidFill>
              </a:rPr>
              <a:t>trop</a:t>
            </a:r>
            <a:r>
              <a:rPr b="1" lang="en" sz="3700">
                <a:solidFill>
                  <a:srgbClr val="F3F3F3"/>
                </a:solidFill>
              </a:rPr>
              <a:t> chanceux?</a:t>
            </a:r>
            <a:endParaRPr b="1" sz="37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1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En quoi est-ce important?</a:t>
            </a:r>
            <a:endParaRPr sz="2520"/>
          </a:p>
        </p:txBody>
      </p:sp>
      <p:pic>
        <p:nvPicPr>
          <p:cNvPr id="1380" name="Google Shape;1380;p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7575" y="1055775"/>
            <a:ext cx="7148852" cy="161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1" name="Google Shape;1381;p146"/>
          <p:cNvSpPr txBox="1"/>
          <p:nvPr/>
        </p:nvSpPr>
        <p:spPr>
          <a:xfrm>
            <a:off x="353750" y="2808750"/>
            <a:ext cx="8440500" cy="23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État des lieux:</a:t>
            </a:r>
            <a:endParaRPr u="sng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Une décennie de recherche sur CIFAR-10 et Imagenet.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 nouvel état de l'art (SOTA) est publié chaque fois qu'un modèle fonctionne bien sur l'ensemble de test. </a:t>
            </a:r>
            <a:r>
              <a:rPr b="1" lang="en"/>
              <a:t>(SOTA == compétition à grande échelle)</a:t>
            </a:r>
            <a:endParaRPr b="1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Peut-être que le SOTA est le </a:t>
            </a:r>
            <a:r>
              <a:rPr b="1" lang="en"/>
              <a:t>résultat d'un algorithme évolutif</a:t>
            </a:r>
            <a:r>
              <a:rPr lang="en"/>
              <a:t> qui sélectionne le modèle qui sur-apprend l'ensemble de test.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 papier: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Construction de nouveaux ensembles de test pour Imagenet et CIFAR 10 (même distribution mais nouveaux exemples)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5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1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L'expérience</a:t>
            </a:r>
            <a:endParaRPr sz="2520"/>
          </a:p>
        </p:txBody>
      </p:sp>
      <p:sp>
        <p:nvSpPr>
          <p:cNvPr id="1387" name="Google Shape;1387;p1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Comparez la précision sur l'ensemble de test d'origine et sur le nouvel ensemble de test :</a:t>
            </a:r>
            <a:endParaRPr sz="1600"/>
          </a:p>
        </p:txBody>
      </p:sp>
      <p:pic>
        <p:nvPicPr>
          <p:cNvPr id="1388" name="Google Shape;1388;p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901" y="1735253"/>
            <a:ext cx="7198377" cy="310710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147"/>
          <p:cNvSpPr/>
          <p:nvPr/>
        </p:nvSpPr>
        <p:spPr>
          <a:xfrm>
            <a:off x="1811200" y="2087125"/>
            <a:ext cx="2547000" cy="154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147"/>
          <p:cNvSpPr/>
          <p:nvPr/>
        </p:nvSpPr>
        <p:spPr>
          <a:xfrm>
            <a:off x="5154425" y="2087125"/>
            <a:ext cx="2547000" cy="154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147"/>
          <p:cNvSpPr txBox="1"/>
          <p:nvPr/>
        </p:nvSpPr>
        <p:spPr>
          <a:xfrm>
            <a:off x="2051750" y="2412575"/>
            <a:ext cx="1980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 verrons-nous ???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Qu'est-ce qui poserait problème ???</a:t>
            </a:r>
            <a:endParaRPr/>
          </a:p>
        </p:txBody>
      </p:sp>
      <p:sp>
        <p:nvSpPr>
          <p:cNvPr id="1392" name="Google Shape;1392;p147"/>
          <p:cNvSpPr txBox="1"/>
          <p:nvPr/>
        </p:nvSpPr>
        <p:spPr>
          <a:xfrm>
            <a:off x="5486950" y="2412575"/>
            <a:ext cx="198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 verrons-nous ???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1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L'expérience</a:t>
            </a:r>
            <a:endParaRPr sz="2520"/>
          </a:p>
        </p:txBody>
      </p:sp>
      <p:sp>
        <p:nvSpPr>
          <p:cNvPr id="1398" name="Google Shape;1398;p1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Comparez la précision sur l'ensemble de test d'origine et sur le nouvel ensemble de test :</a:t>
            </a:r>
            <a:endParaRPr sz="1600"/>
          </a:p>
        </p:txBody>
      </p:sp>
      <p:pic>
        <p:nvPicPr>
          <p:cNvPr id="1399" name="Google Shape;1399;p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901" y="1735253"/>
            <a:ext cx="7198377" cy="310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(Suradaptation à CIFAR-10 et Imagenet) : Conclusion</a:t>
            </a:r>
            <a:endParaRPr sz="2520"/>
          </a:p>
        </p:txBody>
      </p:sp>
      <p:sp>
        <p:nvSpPr>
          <p:cNvPr id="1405" name="Google Shape;1405;p1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Les résultats suggèrent que la baisse de précision n'est pas causée par un effet statistique de sur-apprentissage.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/>
              <a:t>Au lieu de cela :</a:t>
            </a:r>
            <a:r>
              <a:rPr lang="en"/>
              <a:t> incapacité des modèles à généraliser à des images légèrement "plus dures" que celles trouvées dans les jeux de test d'origine.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Toujours mauvais mais pas aussi mauvais.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OUF (c'est pas si pire au Final)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1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(Suradaptation à CIFAR-10 et Imagenet) : Conclusion</a:t>
            </a:r>
            <a:endParaRPr sz="2520"/>
          </a:p>
        </p:txBody>
      </p:sp>
      <p:sp>
        <p:nvSpPr>
          <p:cNvPr id="1411" name="Google Shape;1411;p1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Les résultats suggèrent que la baisse de précision n'est pas causée par un effet statistique de sur-apprentissage.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/>
              <a:t>Au lieu de cela :</a:t>
            </a:r>
            <a:r>
              <a:rPr lang="en"/>
              <a:t> incapacité des modèles à généraliser à des images légèrement "plus dures" que celles trouvées dans les jeux de test d'origine.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Toujours mauvais mais pas aussi mauvais.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OUF (c'est pas si pire au Final)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2" name="Google Shape;1412;p15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198" y="445025"/>
            <a:ext cx="7866025" cy="4449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51"/>
          <p:cNvSpPr/>
          <p:nvPr/>
        </p:nvSpPr>
        <p:spPr>
          <a:xfrm>
            <a:off x="0" y="0"/>
            <a:ext cx="9127490" cy="5143500"/>
          </a:xfrm>
          <a:custGeom>
            <a:rect b="b" l="l" r="r" t="t"/>
            <a:pathLst>
              <a:path extrusionOk="0" h="6858000" w="9127490">
                <a:moveTo>
                  <a:pt x="0" y="0"/>
                </a:moveTo>
                <a:lnTo>
                  <a:pt x="9127474" y="0"/>
                </a:lnTo>
                <a:lnTo>
                  <a:pt x="91274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18" name="Google Shape;1418;p151"/>
          <p:cNvSpPr txBox="1"/>
          <p:nvPr>
            <p:ph type="title"/>
          </p:nvPr>
        </p:nvSpPr>
        <p:spPr>
          <a:xfrm>
            <a:off x="530225" y="320550"/>
            <a:ext cx="82728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/>
              <a:t>Quatre recettes pour les statistiques de hacker:</a:t>
            </a:r>
            <a:endParaRPr sz="3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19" name="Google Shape;1419;p151"/>
          <p:cNvSpPr txBox="1"/>
          <p:nvPr/>
        </p:nvSpPr>
        <p:spPr>
          <a:xfrm>
            <a:off x="936748" y="1710750"/>
            <a:ext cx="5236800" cy="22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SzPts val="3600"/>
              <a:buFont typeface="Trebuchet MS"/>
              <a:buAutoNum type="arabicPeriod"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Simulation directe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SzPts val="3600"/>
              <a:buFont typeface="Trebuchet MS"/>
              <a:buAutoNum type="arabicPeriod"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mélanger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SzPts val="3600"/>
              <a:buFont typeface="Trebuchet MS"/>
              <a:buAutoNum type="arabicPeriod"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Amorçage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(bootstrap)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SzPts val="3600"/>
              <a:buFont typeface="Trebuchet MS"/>
              <a:buAutoNum type="arabicPeriod"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420" name="Google Shape;1420;p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36600" y="2293519"/>
            <a:ext cx="492318" cy="4923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1" name="Google Shape;1421;p151"/>
          <p:cNvGrpSpPr/>
          <p:nvPr/>
        </p:nvGrpSpPr>
        <p:grpSpPr>
          <a:xfrm>
            <a:off x="4653700" y="1512788"/>
            <a:ext cx="3355330" cy="3630712"/>
            <a:chOff x="4653700" y="2017050"/>
            <a:chExt cx="4473774" cy="4840950"/>
          </a:xfrm>
        </p:grpSpPr>
        <p:pic>
          <p:nvPicPr>
            <p:cNvPr id="1422" name="Google Shape;1422;p15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480900" y="2017050"/>
              <a:ext cx="3646574" cy="484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3" name="Google Shape;1423;p15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310125" y="2173000"/>
              <a:ext cx="656424" cy="6564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4" name="Google Shape;1424;p15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653700" y="3841450"/>
              <a:ext cx="656424" cy="6564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5" name="Google Shape;1425;p15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480900" y="5268983"/>
              <a:ext cx="656424" cy="6564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152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EA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31" name="Google Shape;1431;p152"/>
          <p:cNvSpPr txBox="1"/>
          <p:nvPr/>
        </p:nvSpPr>
        <p:spPr>
          <a:xfrm>
            <a:off x="267784" y="624365"/>
            <a:ext cx="8608800" cy="37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140460" marR="1132840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latin typeface="Trebuchet MS"/>
                <a:ea typeface="Trebuchet MS"/>
                <a:cs typeface="Trebuchet MS"/>
                <a:sym typeface="Trebuchet MS"/>
              </a:rPr>
              <a:t>Méthodes d'échantillonnage</a:t>
            </a:r>
            <a:endParaRPr b="1" sz="2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140460" marR="1132840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latin typeface="Trebuchet MS"/>
                <a:ea typeface="Trebuchet MS"/>
                <a:cs typeface="Trebuchet MS"/>
                <a:sym typeface="Trebuchet MS"/>
              </a:rPr>
              <a:t>vous permettent d'utiliser des calculs intuitifs</a:t>
            </a:r>
            <a:endParaRPr b="1" sz="2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140460" marR="1132840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latin typeface="Trebuchet MS"/>
                <a:ea typeface="Trebuchet MS"/>
                <a:cs typeface="Trebuchet MS"/>
                <a:sym typeface="Trebuchet MS"/>
              </a:rPr>
              <a:t>des approches à la place de règles statistiques souvent non intuitives.</a:t>
            </a:r>
            <a:endParaRPr b="1" sz="2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140460" marR="1132840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140460" marR="1132840" rtl="0" algn="ctr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latin typeface="Trebuchet MS"/>
                <a:ea typeface="Trebuchet MS"/>
                <a:cs typeface="Trebuchet MS"/>
                <a:sym typeface="Trebuchet MS"/>
              </a:rPr>
              <a:t>Si vous pouvez écrire une boucle for, vous pouvez faire une analyse statistique.</a:t>
            </a:r>
            <a:endParaRPr b="1" sz="2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153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99" y="0"/>
                </a:lnTo>
                <a:lnTo>
                  <a:pt x="9143999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C7D9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437" name="Google Shape;1437;p1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8200" y="442913"/>
            <a:ext cx="3028949" cy="3786186"/>
          </a:xfrm>
          <a:prstGeom prst="rect">
            <a:avLst/>
          </a:prstGeom>
          <a:noFill/>
          <a:ln>
            <a:noFill/>
          </a:ln>
        </p:spPr>
      </p:pic>
      <p:sp>
        <p:nvSpPr>
          <p:cNvPr id="1438" name="Google Shape;1438;p153"/>
          <p:cNvSpPr txBox="1"/>
          <p:nvPr/>
        </p:nvSpPr>
        <p:spPr>
          <a:xfrm>
            <a:off x="6944931" y="3917311"/>
            <a:ext cx="18954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Comic Sans MS"/>
                <a:ea typeface="Comic Sans MS"/>
                <a:cs typeface="Comic Sans MS"/>
                <a:sym typeface="Comic Sans MS"/>
              </a:rPr>
              <a:t>– Dr Seuss (attr)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1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Réfs utilisées pour construire cette conférence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1444" name="Google Shape;1444;p1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Cours de Zico Kolter sur la science des données.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https://speakerdeck.com/jakevdp/statistics-for-hackers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https://www.huber.embl.de/msmb/Chap-Testing.html#multiple-testing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Votre pièce est-elle juste ?</a:t>
            </a:r>
            <a:endParaRPr sz="2520"/>
          </a:p>
        </p:txBody>
      </p:sp>
      <p:sp>
        <p:nvSpPr>
          <p:cNvPr id="183" name="Google Shape;18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Les tests d'hypothèses fournissent un cadre formel pour répondre à des questions telles que,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Comment allez-vous mesurer les écarts ?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Comment saurez-vous s'il est significativement grand ?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31"/>
          <p:cNvGrpSpPr/>
          <p:nvPr/>
        </p:nvGrpSpPr>
        <p:grpSpPr>
          <a:xfrm>
            <a:off x="6398974" y="1902113"/>
            <a:ext cx="2058769" cy="3241385"/>
            <a:chOff x="6398974" y="2536150"/>
            <a:chExt cx="2745025" cy="4321846"/>
          </a:xfrm>
        </p:grpSpPr>
        <p:pic>
          <p:nvPicPr>
            <p:cNvPr id="189" name="Google Shape;189;p3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78074" y="2819227"/>
              <a:ext cx="2365925" cy="40387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0" name="Google Shape;190;p3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398974" y="2536150"/>
              <a:ext cx="814199" cy="717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1" name="Google Shape;191;p31"/>
          <p:cNvSpPr txBox="1"/>
          <p:nvPr>
            <p:ph type="title"/>
          </p:nvPr>
        </p:nvSpPr>
        <p:spPr>
          <a:xfrm>
            <a:off x="241550" y="179150"/>
            <a:ext cx="5491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Méthode classique 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2" name="Google Shape;192;p31"/>
          <p:cNvSpPr txBox="1"/>
          <p:nvPr/>
        </p:nvSpPr>
        <p:spPr>
          <a:xfrm>
            <a:off x="182100" y="1450800"/>
            <a:ext cx="6860700" cy="27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Trebuchet MS"/>
                <a:ea typeface="Trebuchet MS"/>
                <a:cs typeface="Trebuchet MS"/>
                <a:sym typeface="Trebuchet MS"/>
              </a:rPr>
              <a:t>Supposez que le sceptique a raison : testez l'hypothèse nulle.</a:t>
            </a:r>
            <a:endParaRPr sz="2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Trebuchet MS"/>
                <a:ea typeface="Trebuchet MS"/>
                <a:cs typeface="Trebuchet MS"/>
                <a:sym typeface="Trebuchet MS"/>
              </a:rPr>
              <a:t>Quelle est la probabilité qu'une pièce équitable montre 22 faces simplement par hasard ?</a:t>
            </a:r>
            <a:endParaRPr sz="2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32"/>
          <p:cNvGrpSpPr/>
          <p:nvPr/>
        </p:nvGrpSpPr>
        <p:grpSpPr>
          <a:xfrm>
            <a:off x="6398974" y="1902113"/>
            <a:ext cx="2058769" cy="3241385"/>
            <a:chOff x="6398974" y="2536150"/>
            <a:chExt cx="2745025" cy="4321846"/>
          </a:xfrm>
        </p:grpSpPr>
        <p:pic>
          <p:nvPicPr>
            <p:cNvPr id="198" name="Google Shape;198;p3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78074" y="2819227"/>
              <a:ext cx="2365925" cy="40387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9" name="Google Shape;199;p3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398974" y="2536150"/>
              <a:ext cx="814199" cy="717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0" name="Google Shape;200;p32"/>
          <p:cNvSpPr txBox="1"/>
          <p:nvPr/>
        </p:nvSpPr>
        <p:spPr>
          <a:xfrm>
            <a:off x="241550" y="179150"/>
            <a:ext cx="4942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Méthode classique 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01" name="Google Shape;201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75750" y="3154913"/>
            <a:ext cx="2628899" cy="102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27462" y="2164265"/>
            <a:ext cx="1657349" cy="85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02774" y="232971"/>
            <a:ext cx="2013864" cy="28194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 txBox="1"/>
          <p:nvPr/>
        </p:nvSpPr>
        <p:spPr>
          <a:xfrm>
            <a:off x="765275" y="808175"/>
            <a:ext cx="61356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Commencez à calculer les probabilités. . .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p33"/>
          <p:cNvGrpSpPr/>
          <p:nvPr/>
        </p:nvGrpSpPr>
        <p:grpSpPr>
          <a:xfrm>
            <a:off x="6398974" y="1902113"/>
            <a:ext cx="2058769" cy="3241385"/>
            <a:chOff x="6398974" y="2536150"/>
            <a:chExt cx="2745025" cy="4321846"/>
          </a:xfrm>
        </p:grpSpPr>
        <p:pic>
          <p:nvPicPr>
            <p:cNvPr id="210" name="Google Shape;210;p3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78074" y="2819227"/>
              <a:ext cx="2365925" cy="40387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398974" y="2536150"/>
              <a:ext cx="814199" cy="717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2" name="Google Shape;212;p33"/>
          <p:cNvSpPr txBox="1"/>
          <p:nvPr>
            <p:ph type="title"/>
          </p:nvPr>
        </p:nvSpPr>
        <p:spPr>
          <a:xfrm>
            <a:off x="241550" y="179150"/>
            <a:ext cx="4942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Méthode classique 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13" name="Google Shape;213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9525" y="913903"/>
            <a:ext cx="2857499" cy="1028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33"/>
          <p:cNvGrpSpPr/>
          <p:nvPr/>
        </p:nvGrpSpPr>
        <p:grpSpPr>
          <a:xfrm>
            <a:off x="576200" y="2193806"/>
            <a:ext cx="4171949" cy="2663933"/>
            <a:chOff x="576200" y="2925075"/>
            <a:chExt cx="5562599" cy="3551911"/>
          </a:xfrm>
        </p:grpSpPr>
        <p:pic>
          <p:nvPicPr>
            <p:cNvPr id="215" name="Google Shape;215;p3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76200" y="2925075"/>
              <a:ext cx="5562599" cy="20573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6" name="Google Shape;216;p33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2623375" y="4848212"/>
              <a:ext cx="1752599" cy="162877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7" name="Google Shape;217;p3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102774" y="232971"/>
            <a:ext cx="2013864" cy="281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34"/>
          <p:cNvGrpSpPr/>
          <p:nvPr/>
        </p:nvGrpSpPr>
        <p:grpSpPr>
          <a:xfrm>
            <a:off x="1107317" y="785575"/>
            <a:ext cx="8036681" cy="4357922"/>
            <a:chOff x="1107317" y="1047433"/>
            <a:chExt cx="8036681" cy="5810563"/>
          </a:xfrm>
        </p:grpSpPr>
        <p:pic>
          <p:nvPicPr>
            <p:cNvPr id="223" name="Google Shape;223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78073" y="2819227"/>
              <a:ext cx="2365925" cy="40387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398974" y="2536150"/>
              <a:ext cx="814199" cy="71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5" name="Google Shape;225;p3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107317" y="1047433"/>
              <a:ext cx="6472167" cy="15049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34"/>
            <p:cNvSpPr/>
            <p:nvPr/>
          </p:nvSpPr>
          <p:spPr>
            <a:xfrm>
              <a:off x="2408125" y="2336867"/>
              <a:ext cx="903237" cy="426085"/>
            </a:xfrm>
            <a:custGeom>
              <a:rect b="b" l="l" r="r" t="t"/>
              <a:pathLst>
                <a:path extrusionOk="0" h="426085" w="797560">
                  <a:moveTo>
                    <a:pt x="797385" y="0"/>
                  </a:moveTo>
                  <a:lnTo>
                    <a:pt x="794982" y="518"/>
                  </a:lnTo>
                  <a:lnTo>
                    <a:pt x="793513" y="841"/>
                  </a:lnTo>
                  <a:lnTo>
                    <a:pt x="792049" y="1169"/>
                  </a:lnTo>
                  <a:lnTo>
                    <a:pt x="790591" y="1503"/>
                  </a:lnTo>
                  <a:lnTo>
                    <a:pt x="784758" y="2838"/>
                  </a:lnTo>
                  <a:lnTo>
                    <a:pt x="740385" y="15688"/>
                  </a:lnTo>
                  <a:lnTo>
                    <a:pt x="679882" y="40691"/>
                  </a:lnTo>
                  <a:lnTo>
                    <a:pt x="610163" y="81648"/>
                  </a:lnTo>
                  <a:lnTo>
                    <a:pt x="571100" y="110486"/>
                  </a:lnTo>
                  <a:lnTo>
                    <a:pt x="534124" y="141297"/>
                  </a:lnTo>
                  <a:lnTo>
                    <a:pt x="498539" y="173425"/>
                  </a:lnTo>
                  <a:lnTo>
                    <a:pt x="463649" y="206210"/>
                  </a:lnTo>
                  <a:lnTo>
                    <a:pt x="431950" y="236032"/>
                  </a:lnTo>
                  <a:lnTo>
                    <a:pt x="399728" y="265360"/>
                  </a:lnTo>
                  <a:lnTo>
                    <a:pt x="366461" y="293700"/>
                  </a:lnTo>
                  <a:lnTo>
                    <a:pt x="331626" y="320556"/>
                  </a:lnTo>
                  <a:lnTo>
                    <a:pt x="294701" y="345435"/>
                  </a:lnTo>
                  <a:lnTo>
                    <a:pt x="255164" y="367843"/>
                  </a:lnTo>
                  <a:lnTo>
                    <a:pt x="212491" y="387285"/>
                  </a:lnTo>
                  <a:lnTo>
                    <a:pt x="166161" y="403267"/>
                  </a:lnTo>
                  <a:lnTo>
                    <a:pt x="115651" y="415295"/>
                  </a:lnTo>
                  <a:lnTo>
                    <a:pt x="60438" y="422874"/>
                  </a:lnTo>
                  <a:lnTo>
                    <a:pt x="0" y="425510"/>
                  </a:lnTo>
                </a:path>
              </a:pathLst>
            </a:custGeom>
            <a:noFill/>
            <a:ln cap="flat" cmpd="sng" w="380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227" name="Google Shape;227;p3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215734" y="2279478"/>
              <a:ext cx="159522" cy="1233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8" name="Google Shape;228;p34"/>
          <p:cNvSpPr txBox="1"/>
          <p:nvPr>
            <p:ph type="title"/>
          </p:nvPr>
        </p:nvSpPr>
        <p:spPr>
          <a:xfrm>
            <a:off x="241550" y="179150"/>
            <a:ext cx="48681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Méthode classique 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9" name="Google Shape;229;p34"/>
          <p:cNvSpPr txBox="1"/>
          <p:nvPr/>
        </p:nvSpPr>
        <p:spPr>
          <a:xfrm>
            <a:off x="173175" y="1775150"/>
            <a:ext cx="2795100" cy="18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Nombre d'arrangements (coefficient binomial)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230" name="Google Shape;230;p34"/>
          <p:cNvGrpSpPr/>
          <p:nvPr/>
        </p:nvGrpSpPr>
        <p:grpSpPr>
          <a:xfrm>
            <a:off x="4163999" y="1961157"/>
            <a:ext cx="2127453" cy="1759608"/>
            <a:chOff x="4164224" y="2547731"/>
            <a:chExt cx="3075243" cy="2346144"/>
          </a:xfrm>
        </p:grpSpPr>
        <p:sp>
          <p:nvSpPr>
            <p:cNvPr id="231" name="Google Shape;231;p34"/>
            <p:cNvSpPr/>
            <p:nvPr/>
          </p:nvSpPr>
          <p:spPr>
            <a:xfrm>
              <a:off x="4164224" y="2640624"/>
              <a:ext cx="1052829" cy="978535"/>
            </a:xfrm>
            <a:custGeom>
              <a:rect b="b" l="l" r="r" t="t"/>
              <a:pathLst>
                <a:path extrusionOk="0" h="978535" w="1052829">
                  <a:moveTo>
                    <a:pt x="1052708" y="0"/>
                  </a:moveTo>
                  <a:lnTo>
                    <a:pt x="1033498" y="44840"/>
                  </a:lnTo>
                  <a:lnTo>
                    <a:pt x="1003812" y="94422"/>
                  </a:lnTo>
                  <a:lnTo>
                    <a:pt x="975158" y="131559"/>
                  </a:lnTo>
                  <a:lnTo>
                    <a:pt x="942569" y="166669"/>
                  </a:lnTo>
                  <a:lnTo>
                    <a:pt x="906440" y="199955"/>
                  </a:lnTo>
                  <a:lnTo>
                    <a:pt x="871671" y="228174"/>
                  </a:lnTo>
                  <a:lnTo>
                    <a:pt x="834691" y="255253"/>
                  </a:lnTo>
                  <a:lnTo>
                    <a:pt x="795777" y="281336"/>
                  </a:lnTo>
                  <a:lnTo>
                    <a:pt x="755205" y="306565"/>
                  </a:lnTo>
                  <a:lnTo>
                    <a:pt x="713252" y="331081"/>
                  </a:lnTo>
                  <a:lnTo>
                    <a:pt x="670194" y="355028"/>
                  </a:lnTo>
                  <a:lnTo>
                    <a:pt x="626306" y="378548"/>
                  </a:lnTo>
                  <a:lnTo>
                    <a:pt x="581866" y="401783"/>
                  </a:lnTo>
                  <a:lnTo>
                    <a:pt x="537149" y="424875"/>
                  </a:lnTo>
                  <a:lnTo>
                    <a:pt x="489809" y="449329"/>
                  </a:lnTo>
                  <a:lnTo>
                    <a:pt x="442796" y="473952"/>
                  </a:lnTo>
                  <a:lnTo>
                    <a:pt x="396439" y="498913"/>
                  </a:lnTo>
                  <a:lnTo>
                    <a:pt x="351066" y="524381"/>
                  </a:lnTo>
                  <a:lnTo>
                    <a:pt x="307005" y="550525"/>
                  </a:lnTo>
                  <a:lnTo>
                    <a:pt x="264584" y="577515"/>
                  </a:lnTo>
                  <a:lnTo>
                    <a:pt x="224131" y="605518"/>
                  </a:lnTo>
                  <a:lnTo>
                    <a:pt x="185974" y="634705"/>
                  </a:lnTo>
                  <a:lnTo>
                    <a:pt x="150441" y="665245"/>
                  </a:lnTo>
                  <a:lnTo>
                    <a:pt x="117860" y="697305"/>
                  </a:lnTo>
                  <a:lnTo>
                    <a:pt x="88559" y="731056"/>
                  </a:lnTo>
                  <a:lnTo>
                    <a:pt x="62866" y="766666"/>
                  </a:lnTo>
                  <a:lnTo>
                    <a:pt x="41108" y="804305"/>
                  </a:lnTo>
                  <a:lnTo>
                    <a:pt x="23615" y="844141"/>
                  </a:lnTo>
                  <a:lnTo>
                    <a:pt x="10714" y="886344"/>
                  </a:lnTo>
                  <a:lnTo>
                    <a:pt x="2733" y="931082"/>
                  </a:lnTo>
                  <a:lnTo>
                    <a:pt x="0" y="978525"/>
                  </a:lnTo>
                </a:path>
              </a:pathLst>
            </a:custGeom>
            <a:noFill/>
            <a:ln cap="flat" cmpd="sng" w="380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232" name="Google Shape;232;p3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148541" y="2547731"/>
              <a:ext cx="122613" cy="16128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3" name="Google Shape;233;p34"/>
            <p:cNvSpPr/>
            <p:nvPr/>
          </p:nvSpPr>
          <p:spPr>
            <a:xfrm>
              <a:off x="5238524" y="2642165"/>
              <a:ext cx="1941829" cy="2251710"/>
            </a:xfrm>
            <a:custGeom>
              <a:rect b="b" l="l" r="r" t="t"/>
              <a:pathLst>
                <a:path extrusionOk="0" h="2251710" w="1941829">
                  <a:moveTo>
                    <a:pt x="1941816" y="0"/>
                  </a:moveTo>
                  <a:lnTo>
                    <a:pt x="1935424" y="42224"/>
                  </a:lnTo>
                  <a:lnTo>
                    <a:pt x="1928100" y="79621"/>
                  </a:lnTo>
                  <a:lnTo>
                    <a:pt x="1916154" y="128153"/>
                  </a:lnTo>
                  <a:lnTo>
                    <a:pt x="1901797" y="175212"/>
                  </a:lnTo>
                  <a:lnTo>
                    <a:pt x="1885120" y="220854"/>
                  </a:lnTo>
                  <a:lnTo>
                    <a:pt x="1866210" y="265133"/>
                  </a:lnTo>
                  <a:lnTo>
                    <a:pt x="1845159" y="308104"/>
                  </a:lnTo>
                  <a:lnTo>
                    <a:pt x="1822055" y="349821"/>
                  </a:lnTo>
                  <a:lnTo>
                    <a:pt x="1796986" y="390338"/>
                  </a:lnTo>
                  <a:lnTo>
                    <a:pt x="1770043" y="429710"/>
                  </a:lnTo>
                  <a:lnTo>
                    <a:pt x="1741315" y="467992"/>
                  </a:lnTo>
                  <a:lnTo>
                    <a:pt x="1710891" y="505238"/>
                  </a:lnTo>
                  <a:lnTo>
                    <a:pt x="1678860" y="541503"/>
                  </a:lnTo>
                  <a:lnTo>
                    <a:pt x="1645312" y="576840"/>
                  </a:lnTo>
                  <a:lnTo>
                    <a:pt x="1610335" y="611306"/>
                  </a:lnTo>
                  <a:lnTo>
                    <a:pt x="1574020" y="644954"/>
                  </a:lnTo>
                  <a:lnTo>
                    <a:pt x="1536455" y="677838"/>
                  </a:lnTo>
                  <a:lnTo>
                    <a:pt x="1497729" y="710014"/>
                  </a:lnTo>
                  <a:lnTo>
                    <a:pt x="1457932" y="741535"/>
                  </a:lnTo>
                  <a:lnTo>
                    <a:pt x="1417153" y="772457"/>
                  </a:lnTo>
                  <a:lnTo>
                    <a:pt x="1375482" y="802834"/>
                  </a:lnTo>
                  <a:lnTo>
                    <a:pt x="1333007" y="832719"/>
                  </a:lnTo>
                  <a:lnTo>
                    <a:pt x="1289818" y="862169"/>
                  </a:lnTo>
                  <a:lnTo>
                    <a:pt x="1246005" y="891237"/>
                  </a:lnTo>
                  <a:lnTo>
                    <a:pt x="1201655" y="919978"/>
                  </a:lnTo>
                  <a:lnTo>
                    <a:pt x="1156860" y="948446"/>
                  </a:lnTo>
                  <a:lnTo>
                    <a:pt x="1111707" y="976697"/>
                  </a:lnTo>
                  <a:lnTo>
                    <a:pt x="1066287" y="1004783"/>
                  </a:lnTo>
                  <a:lnTo>
                    <a:pt x="1020688" y="1032761"/>
                  </a:lnTo>
                  <a:lnTo>
                    <a:pt x="974999" y="1060684"/>
                  </a:lnTo>
                  <a:lnTo>
                    <a:pt x="931997" y="1086964"/>
                  </a:lnTo>
                  <a:lnTo>
                    <a:pt x="889069" y="1113289"/>
                  </a:lnTo>
                  <a:lnTo>
                    <a:pt x="846290" y="1139705"/>
                  </a:lnTo>
                  <a:lnTo>
                    <a:pt x="803734" y="1166257"/>
                  </a:lnTo>
                  <a:lnTo>
                    <a:pt x="761476" y="1192991"/>
                  </a:lnTo>
                  <a:lnTo>
                    <a:pt x="719590" y="1219953"/>
                  </a:lnTo>
                  <a:lnTo>
                    <a:pt x="678151" y="1247187"/>
                  </a:lnTo>
                  <a:lnTo>
                    <a:pt x="637232" y="1274739"/>
                  </a:lnTo>
                  <a:lnTo>
                    <a:pt x="596909" y="1302655"/>
                  </a:lnTo>
                  <a:lnTo>
                    <a:pt x="557256" y="1330980"/>
                  </a:lnTo>
                  <a:lnTo>
                    <a:pt x="518347" y="1359760"/>
                  </a:lnTo>
                  <a:lnTo>
                    <a:pt x="480256" y="1389040"/>
                  </a:lnTo>
                  <a:lnTo>
                    <a:pt x="443058" y="1418865"/>
                  </a:lnTo>
                  <a:lnTo>
                    <a:pt x="406828" y="1449280"/>
                  </a:lnTo>
                  <a:lnTo>
                    <a:pt x="371640" y="1480333"/>
                  </a:lnTo>
                  <a:lnTo>
                    <a:pt x="337568" y="1512067"/>
                  </a:lnTo>
                  <a:lnTo>
                    <a:pt x="304687" y="1544528"/>
                  </a:lnTo>
                  <a:lnTo>
                    <a:pt x="273071" y="1577762"/>
                  </a:lnTo>
                  <a:lnTo>
                    <a:pt x="242794" y="1611814"/>
                  </a:lnTo>
                  <a:lnTo>
                    <a:pt x="213932" y="1646730"/>
                  </a:lnTo>
                  <a:lnTo>
                    <a:pt x="186558" y="1682555"/>
                  </a:lnTo>
                  <a:lnTo>
                    <a:pt x="160746" y="1719334"/>
                  </a:lnTo>
                  <a:lnTo>
                    <a:pt x="136572" y="1757113"/>
                  </a:lnTo>
                  <a:lnTo>
                    <a:pt x="114110" y="1795938"/>
                  </a:lnTo>
                  <a:lnTo>
                    <a:pt x="93434" y="1835854"/>
                  </a:lnTo>
                  <a:lnTo>
                    <a:pt x="74618" y="1876906"/>
                  </a:lnTo>
                  <a:lnTo>
                    <a:pt x="57737" y="1919140"/>
                  </a:lnTo>
                  <a:lnTo>
                    <a:pt x="42865" y="1962601"/>
                  </a:lnTo>
                  <a:lnTo>
                    <a:pt x="30078" y="2007334"/>
                  </a:lnTo>
                  <a:lnTo>
                    <a:pt x="19448" y="2053386"/>
                  </a:lnTo>
                  <a:lnTo>
                    <a:pt x="11051" y="2100802"/>
                  </a:lnTo>
                  <a:lnTo>
                    <a:pt x="4961" y="2149626"/>
                  </a:lnTo>
                  <a:lnTo>
                    <a:pt x="1252" y="2199905"/>
                  </a:lnTo>
                  <a:lnTo>
                    <a:pt x="0" y="2251684"/>
                  </a:lnTo>
                </a:path>
              </a:pathLst>
            </a:custGeom>
            <a:noFill/>
            <a:ln cap="flat" cmpd="sng" w="380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234" name="Google Shape;234;p34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7115843" y="2548389"/>
              <a:ext cx="123624" cy="15827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5" name="Google Shape;235;p3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102774" y="232971"/>
            <a:ext cx="2013864" cy="28194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4"/>
          <p:cNvSpPr txBox="1"/>
          <p:nvPr/>
        </p:nvSpPr>
        <p:spPr>
          <a:xfrm>
            <a:off x="2680650" y="2702200"/>
            <a:ext cx="3610500" cy="22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Probabilité 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de </a:t>
            </a:r>
            <a:r>
              <a:rPr i="1" lang="en" sz="30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baseline="-25000" i="1" lang="en" sz="3000">
                <a:latin typeface="Times New Roman"/>
                <a:ea typeface="Times New Roman"/>
                <a:cs typeface="Times New Roman"/>
                <a:sym typeface="Times New Roman"/>
              </a:rPr>
              <a:t>H </a:t>
            </a: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piles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43330" marR="0" rtl="0" algn="l">
              <a:lnSpc>
                <a:spcPct val="100000"/>
              </a:lnSpc>
              <a:spcBef>
                <a:spcPts val="316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Probabilité de </a:t>
            </a:r>
            <a:r>
              <a:rPr i="1" lang="en" sz="30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baseline="-25000" i="1" lang="en" sz="3000">
                <a:latin typeface="Times New Roman"/>
                <a:ea typeface="Times New Roman"/>
                <a:cs typeface="Times New Roman"/>
                <a:sym typeface="Times New Roman"/>
              </a:rPr>
              <a:t>T </a:t>
            </a: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faces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35"/>
          <p:cNvGrpSpPr/>
          <p:nvPr/>
        </p:nvGrpSpPr>
        <p:grpSpPr>
          <a:xfrm>
            <a:off x="6398974" y="1902113"/>
            <a:ext cx="2058769" cy="3241385"/>
            <a:chOff x="6398974" y="2536150"/>
            <a:chExt cx="2745025" cy="4321846"/>
          </a:xfrm>
        </p:grpSpPr>
        <p:pic>
          <p:nvPicPr>
            <p:cNvPr id="242" name="Google Shape;242;p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78074" y="2819227"/>
              <a:ext cx="2365925" cy="40387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3" name="Google Shape;243;p3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398974" y="2536150"/>
              <a:ext cx="814199" cy="717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4" name="Google Shape;244;p35"/>
          <p:cNvSpPr txBox="1"/>
          <p:nvPr>
            <p:ph type="title"/>
          </p:nvPr>
        </p:nvSpPr>
        <p:spPr>
          <a:xfrm>
            <a:off x="241550" y="179150"/>
            <a:ext cx="4298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Méthode classique 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45" name="Google Shape;245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7351" y="1907082"/>
            <a:ext cx="4452810" cy="301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4763" y="751409"/>
            <a:ext cx="4866790" cy="825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02774" y="232971"/>
            <a:ext cx="2013864" cy="281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Bonnes Nouvelles</a:t>
            </a:r>
            <a:endParaRPr/>
          </a:p>
        </p:txBody>
      </p:sp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Intra des années précédentes disponibles sur piazza.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Plan de cours </a:t>
            </a:r>
            <a:r>
              <a:rPr lang="en"/>
              <a:t>détaillé (en supplément des diapo du cours 1).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Lundi prochain labo et DM sur les test statistiques.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 u="sng"/>
              <a:t>Mercredi prochain:</a:t>
            </a:r>
            <a:r>
              <a:rPr lang="en"/>
              <a:t> Cours invité par Xavier Boutillier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sur les test statistiques et plan d'expérience en sciences des données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super complément des derniers cours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Inclus dans ce qu'il faut réviser pour l'intra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52;p36"/>
          <p:cNvGrpSpPr/>
          <p:nvPr/>
        </p:nvGrpSpPr>
        <p:grpSpPr>
          <a:xfrm>
            <a:off x="6398974" y="1902113"/>
            <a:ext cx="2058769" cy="3241385"/>
            <a:chOff x="6398974" y="2536150"/>
            <a:chExt cx="2745025" cy="4321846"/>
          </a:xfrm>
        </p:grpSpPr>
        <p:pic>
          <p:nvPicPr>
            <p:cNvPr id="253" name="Google Shape;253;p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78074" y="2819227"/>
              <a:ext cx="2365925" cy="40387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4" name="Google Shape;254;p3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398974" y="2536150"/>
              <a:ext cx="814199" cy="717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5" name="Google Shape;255;p36"/>
          <p:cNvSpPr txBox="1"/>
          <p:nvPr>
            <p:ph type="title"/>
          </p:nvPr>
        </p:nvSpPr>
        <p:spPr>
          <a:xfrm>
            <a:off x="241550" y="179150"/>
            <a:ext cx="49902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Méthode classique 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256" name="Google Shape;256;p36"/>
          <p:cNvGrpSpPr/>
          <p:nvPr/>
        </p:nvGrpSpPr>
        <p:grpSpPr>
          <a:xfrm>
            <a:off x="267351" y="1907082"/>
            <a:ext cx="5937081" cy="3010351"/>
            <a:chOff x="267351" y="2542776"/>
            <a:chExt cx="5937081" cy="4013801"/>
          </a:xfrm>
        </p:grpSpPr>
        <p:pic>
          <p:nvPicPr>
            <p:cNvPr id="257" name="Google Shape;257;p3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67351" y="2542776"/>
              <a:ext cx="5937081" cy="40138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8" name="Google Shape;258;p36"/>
            <p:cNvSpPr/>
            <p:nvPr/>
          </p:nvSpPr>
          <p:spPr>
            <a:xfrm>
              <a:off x="4660124" y="2624725"/>
              <a:ext cx="0" cy="3503929"/>
            </a:xfrm>
            <a:custGeom>
              <a:rect b="b" l="l" r="r" t="t"/>
              <a:pathLst>
                <a:path extrusionOk="0" h="3503929" w="120000">
                  <a:moveTo>
                    <a:pt x="0" y="3503399"/>
                  </a:moveTo>
                  <a:lnTo>
                    <a:pt x="0" y="0"/>
                  </a:lnTo>
                </a:path>
              </a:pathLst>
            </a:custGeom>
            <a:noFill/>
            <a:ln cap="flat" cmpd="sng" w="380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pic>
        <p:nvPicPr>
          <p:cNvPr id="259" name="Google Shape;259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4763" y="751409"/>
            <a:ext cx="4866790" cy="825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02774" y="232971"/>
            <a:ext cx="2013864" cy="281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37"/>
          <p:cNvGrpSpPr/>
          <p:nvPr/>
        </p:nvGrpSpPr>
        <p:grpSpPr>
          <a:xfrm>
            <a:off x="6398974" y="1902113"/>
            <a:ext cx="2058769" cy="3241385"/>
            <a:chOff x="6398974" y="2536150"/>
            <a:chExt cx="2745025" cy="4321846"/>
          </a:xfrm>
        </p:grpSpPr>
        <p:pic>
          <p:nvPicPr>
            <p:cNvPr id="266" name="Google Shape;266;p3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78074" y="2819227"/>
              <a:ext cx="2365925" cy="40387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7" name="Google Shape;267;p3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398974" y="2536150"/>
              <a:ext cx="814199" cy="717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8" name="Google Shape;268;p37"/>
          <p:cNvSpPr txBox="1"/>
          <p:nvPr/>
        </p:nvSpPr>
        <p:spPr>
          <a:xfrm>
            <a:off x="241550" y="179150"/>
            <a:ext cx="43938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rebuchet MS"/>
                <a:ea typeface="Trebuchet MS"/>
                <a:cs typeface="Trebuchet MS"/>
                <a:sym typeface="Trebuchet MS"/>
              </a:rPr>
              <a:t>Méthode classique 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269" name="Google Shape;269;p37"/>
          <p:cNvGrpSpPr/>
          <p:nvPr/>
        </p:nvGrpSpPr>
        <p:grpSpPr>
          <a:xfrm>
            <a:off x="267351" y="1907082"/>
            <a:ext cx="5937081" cy="3010351"/>
            <a:chOff x="267351" y="2542776"/>
            <a:chExt cx="5937081" cy="4013801"/>
          </a:xfrm>
        </p:grpSpPr>
        <p:pic>
          <p:nvPicPr>
            <p:cNvPr id="270" name="Google Shape;270;p3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67351" y="2542776"/>
              <a:ext cx="5937081" cy="40138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1" name="Google Shape;271;p37"/>
            <p:cNvSpPr/>
            <p:nvPr/>
          </p:nvSpPr>
          <p:spPr>
            <a:xfrm>
              <a:off x="4660124" y="2624725"/>
              <a:ext cx="0" cy="3503929"/>
            </a:xfrm>
            <a:custGeom>
              <a:rect b="b" l="l" r="r" t="t"/>
              <a:pathLst>
                <a:path extrusionOk="0" h="3503929" w="120000">
                  <a:moveTo>
                    <a:pt x="0" y="3503399"/>
                  </a:moveTo>
                  <a:lnTo>
                    <a:pt x="0" y="0"/>
                  </a:lnTo>
                </a:path>
              </a:pathLst>
            </a:custGeom>
            <a:noFill/>
            <a:ln cap="flat" cmpd="sng" w="380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272" name="Google Shape;272;p3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4660124" y="4348014"/>
              <a:ext cx="385613" cy="1229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73" name="Google Shape;273;p3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44763" y="751409"/>
            <a:ext cx="4866790" cy="825616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7"/>
          <p:cNvSpPr txBox="1"/>
          <p:nvPr/>
        </p:nvSpPr>
        <p:spPr>
          <a:xfrm>
            <a:off x="5199550" y="3100320"/>
            <a:ext cx="9258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0,8 %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75" name="Google Shape;275;p3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102774" y="232971"/>
            <a:ext cx="2013864" cy="281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38"/>
          <p:cNvGrpSpPr/>
          <p:nvPr/>
        </p:nvGrpSpPr>
        <p:grpSpPr>
          <a:xfrm>
            <a:off x="6398974" y="1902113"/>
            <a:ext cx="2058769" cy="3241385"/>
            <a:chOff x="6398974" y="2536150"/>
            <a:chExt cx="2745025" cy="4321846"/>
          </a:xfrm>
        </p:grpSpPr>
        <p:pic>
          <p:nvPicPr>
            <p:cNvPr id="281" name="Google Shape;281;p3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78074" y="2819227"/>
              <a:ext cx="2365925" cy="40387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2" name="Google Shape;282;p3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398974" y="2536150"/>
              <a:ext cx="814199" cy="717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3" name="Google Shape;283;p38"/>
          <p:cNvSpPr txBox="1"/>
          <p:nvPr>
            <p:ph type="title"/>
          </p:nvPr>
        </p:nvSpPr>
        <p:spPr>
          <a:xfrm>
            <a:off x="241550" y="179150"/>
            <a:ext cx="4610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Méthode classique 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284" name="Google Shape;284;p38"/>
          <p:cNvGrpSpPr/>
          <p:nvPr/>
        </p:nvGrpSpPr>
        <p:grpSpPr>
          <a:xfrm>
            <a:off x="267351" y="1907082"/>
            <a:ext cx="5937081" cy="3010351"/>
            <a:chOff x="267351" y="2542776"/>
            <a:chExt cx="5937081" cy="4013801"/>
          </a:xfrm>
        </p:grpSpPr>
        <p:pic>
          <p:nvPicPr>
            <p:cNvPr id="285" name="Google Shape;285;p3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67351" y="2542776"/>
              <a:ext cx="5937081" cy="40138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6" name="Google Shape;286;p38"/>
            <p:cNvSpPr/>
            <p:nvPr/>
          </p:nvSpPr>
          <p:spPr>
            <a:xfrm>
              <a:off x="4660124" y="2624725"/>
              <a:ext cx="0" cy="3503929"/>
            </a:xfrm>
            <a:custGeom>
              <a:rect b="b" l="l" r="r" t="t"/>
              <a:pathLst>
                <a:path extrusionOk="0" h="3503929" w="120000">
                  <a:moveTo>
                    <a:pt x="0" y="3503399"/>
                  </a:moveTo>
                  <a:lnTo>
                    <a:pt x="0" y="0"/>
                  </a:lnTo>
                </a:path>
              </a:pathLst>
            </a:custGeom>
            <a:noFill/>
            <a:ln cap="flat" cmpd="sng" w="380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287" name="Google Shape;287;p3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4660124" y="4348014"/>
              <a:ext cx="385613" cy="1229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8" name="Google Shape;288;p38"/>
          <p:cNvSpPr txBox="1"/>
          <p:nvPr/>
        </p:nvSpPr>
        <p:spPr>
          <a:xfrm>
            <a:off x="5199550" y="3100320"/>
            <a:ext cx="9258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0,8 %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9" name="Google Shape;289;p38"/>
          <p:cNvSpPr txBox="1"/>
          <p:nvPr/>
        </p:nvSpPr>
        <p:spPr>
          <a:xfrm>
            <a:off x="651400" y="757375"/>
            <a:ext cx="75342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40068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Trebuchet MS"/>
                <a:ea typeface="Trebuchet MS"/>
                <a:cs typeface="Trebuchet MS"/>
                <a:sym typeface="Trebuchet MS"/>
              </a:rPr>
              <a:t>Probabilité de 0,8 % (c'est-à-dire p = 0,008) d'observations pour une pièce équitable.</a:t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0068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Trebuchet MS"/>
                <a:ea typeface="Trebuchet MS"/>
                <a:cs typeface="Trebuchet MS"/>
                <a:sym typeface="Trebuchet MS"/>
              </a:rPr>
              <a:t>→ rejeter l'hypothèse du fair-coin à p &lt; 0,05</a:t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90" name="Google Shape;290;p3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02774" y="232971"/>
            <a:ext cx="2013864" cy="281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3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5747" y="0"/>
            <a:ext cx="6865178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6" name="Google Shape;296;p39"/>
          <p:cNvCxnSpPr/>
          <p:nvPr/>
        </p:nvCxnSpPr>
        <p:spPr>
          <a:xfrm rot="10800000">
            <a:off x="4797525" y="2237300"/>
            <a:ext cx="0" cy="2375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39"/>
          <p:cNvCxnSpPr/>
          <p:nvPr/>
        </p:nvCxnSpPr>
        <p:spPr>
          <a:xfrm>
            <a:off x="4809075" y="3194525"/>
            <a:ext cx="1845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8" name="Google Shape;298;p39"/>
          <p:cNvSpPr txBox="1"/>
          <p:nvPr/>
        </p:nvSpPr>
        <p:spPr>
          <a:xfrm>
            <a:off x="4921900" y="3005950"/>
            <a:ext cx="664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0,8 %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299" name="Google Shape;299;p39"/>
          <p:cNvSpPr txBox="1"/>
          <p:nvPr/>
        </p:nvSpPr>
        <p:spPr>
          <a:xfrm>
            <a:off x="-11525" y="-34600"/>
            <a:ext cx="9155400" cy="5178000"/>
          </a:xfrm>
          <a:prstGeom prst="rect">
            <a:avLst/>
          </a:prstGeom>
          <a:solidFill>
            <a:srgbClr val="0069FF">
              <a:alpha val="670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 u="sng">
                <a:solidFill>
                  <a:srgbClr val="F3F3F3"/>
                </a:solidFill>
              </a:rPr>
              <a:t>Attention:</a:t>
            </a:r>
            <a:endParaRPr b="1" sz="3700" u="sng">
              <a:solidFill>
                <a:srgbClr val="F3F3F3"/>
              </a:solidFill>
            </a:endParaRPr>
          </a:p>
          <a:p>
            <a:pPr indent="-4635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700"/>
              <a:buChar char="-"/>
            </a:pPr>
            <a:r>
              <a:rPr b="1" lang="en" sz="3700">
                <a:solidFill>
                  <a:srgbClr val="F3F3F3"/>
                </a:solidFill>
              </a:rPr>
              <a:t>Ne pas regarder </a:t>
            </a:r>
            <a:r>
              <a:rPr b="1" lang="en" sz="3700">
                <a:solidFill>
                  <a:srgbClr val="F3F3F3"/>
                </a:solidFill>
                <a:latin typeface="Palatino"/>
                <a:ea typeface="Palatino"/>
                <a:cs typeface="Palatino"/>
                <a:sym typeface="Palatino"/>
              </a:rPr>
              <a:t>P(événement)</a:t>
            </a:r>
            <a:endParaRPr b="1" sz="3700">
              <a:solidFill>
                <a:srgbClr val="F3F3F3"/>
              </a:solidFill>
              <a:latin typeface="Palatino"/>
              <a:ea typeface="Palatino"/>
              <a:cs typeface="Palatino"/>
              <a:sym typeface="Palatino"/>
            </a:endParaRPr>
          </a:p>
          <a:p>
            <a:pPr indent="-4635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700"/>
              <a:buChar char="-"/>
            </a:pPr>
            <a:r>
              <a:rPr b="1" lang="en" sz="3700">
                <a:solidFill>
                  <a:srgbClr val="F3F3F3"/>
                </a:solidFill>
              </a:rPr>
              <a:t>Mais </a:t>
            </a:r>
            <a:r>
              <a:rPr b="1" lang="en" sz="3700">
                <a:solidFill>
                  <a:srgbClr val="F3F3F3"/>
                </a:solidFill>
                <a:latin typeface="Palatino"/>
                <a:ea typeface="Palatino"/>
                <a:cs typeface="Palatino"/>
                <a:sym typeface="Palatino"/>
              </a:rPr>
              <a:t>P(évènement ou "pire")</a:t>
            </a:r>
            <a:endParaRPr b="1" sz="3700">
              <a:solidFill>
                <a:srgbClr val="F3F3F3"/>
              </a:solidFill>
              <a:latin typeface="Palatino"/>
              <a:ea typeface="Palatino"/>
              <a:cs typeface="Palatino"/>
              <a:sym typeface="Palati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7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 u="sng">
                <a:solidFill>
                  <a:srgbClr val="F3F3F3"/>
                </a:solidFill>
              </a:rPr>
              <a:t>Exemple :</a:t>
            </a:r>
            <a:r>
              <a:rPr b="1" lang="en" sz="3700">
                <a:solidFill>
                  <a:srgbClr val="F3F3F3"/>
                </a:solidFill>
              </a:rPr>
              <a:t> </a:t>
            </a:r>
            <a:r>
              <a:rPr b="1" lang="en" sz="3700">
                <a:solidFill>
                  <a:srgbClr val="F3F3F3"/>
                </a:solidFill>
                <a:latin typeface="Palatino"/>
                <a:ea typeface="Palatino"/>
                <a:cs typeface="Palatino"/>
                <a:sym typeface="Palatino"/>
              </a:rPr>
              <a:t>x ~ U([0,1])</a:t>
            </a:r>
            <a:endParaRPr b="1" sz="3700">
              <a:solidFill>
                <a:srgbClr val="F3F3F3"/>
              </a:solidFill>
              <a:latin typeface="Palatino"/>
              <a:ea typeface="Palatino"/>
              <a:cs typeface="Palatino"/>
              <a:sym typeface="Palatino"/>
            </a:endParaRPr>
          </a:p>
          <a:p>
            <a:pPr indent="-4635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700"/>
              <a:buChar char="-"/>
            </a:pPr>
            <a:r>
              <a:rPr b="1" lang="en" sz="3700">
                <a:solidFill>
                  <a:srgbClr val="F3F3F3"/>
                </a:solidFill>
                <a:latin typeface="Palatino"/>
                <a:ea typeface="Palatino"/>
                <a:cs typeface="Palatino"/>
                <a:sym typeface="Palatino"/>
              </a:rPr>
              <a:t>P(x=.9) = 0</a:t>
            </a:r>
            <a:r>
              <a:rPr b="1" lang="en" sz="3700">
                <a:solidFill>
                  <a:srgbClr val="F3F3F3"/>
                </a:solidFill>
              </a:rPr>
              <a:t> (improbable)</a:t>
            </a:r>
            <a:endParaRPr b="1" sz="3700">
              <a:solidFill>
                <a:srgbClr val="F3F3F3"/>
              </a:solidFill>
            </a:endParaRPr>
          </a:p>
          <a:p>
            <a:pPr indent="-4635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700"/>
              <a:buChar char="-"/>
            </a:pPr>
            <a:r>
              <a:rPr b="1" lang="en" sz="3700">
                <a:solidFill>
                  <a:srgbClr val="F3F3F3"/>
                </a:solidFill>
                <a:latin typeface="Palatino"/>
                <a:ea typeface="Palatino"/>
                <a:cs typeface="Palatino"/>
                <a:sym typeface="Palatino"/>
              </a:rPr>
              <a:t>P(x&gt;.9) = .1</a:t>
            </a:r>
            <a:r>
              <a:rPr b="1" lang="en" sz="3700">
                <a:solidFill>
                  <a:srgbClr val="F3F3F3"/>
                </a:solidFill>
              </a:rPr>
              <a:t> (relativement probable)</a:t>
            </a:r>
            <a:endParaRPr b="1" sz="3700"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0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F9CB9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05" name="Google Shape;305;p40"/>
          <p:cNvSpPr txBox="1"/>
          <p:nvPr>
            <p:ph type="title"/>
          </p:nvPr>
        </p:nvSpPr>
        <p:spPr>
          <a:xfrm>
            <a:off x="1206250" y="1631725"/>
            <a:ext cx="63699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-43180" lvl="0" marL="55243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Pourrait-il y avoir un moyen plus simple?</a:t>
            </a:r>
            <a:endParaRPr b="1" sz="4800"/>
          </a:p>
          <a:p>
            <a:pPr indent="-43180" lvl="0" marL="55243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(sans aucun calculs)</a:t>
            </a:r>
            <a:endParaRPr b="1" sz="4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41"/>
          <p:cNvGrpSpPr/>
          <p:nvPr/>
        </p:nvGrpSpPr>
        <p:grpSpPr>
          <a:xfrm>
            <a:off x="369974" y="1154700"/>
            <a:ext cx="8774025" cy="3988797"/>
            <a:chOff x="369974" y="1539600"/>
            <a:chExt cx="8774025" cy="5318396"/>
          </a:xfrm>
        </p:grpSpPr>
        <p:pic>
          <p:nvPicPr>
            <p:cNvPr id="311" name="Google Shape;311;p4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78074" y="2819227"/>
              <a:ext cx="2365925" cy="40387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2" name="Google Shape;312;p4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398974" y="2536150"/>
              <a:ext cx="814199" cy="717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3" name="Google Shape;313;p41"/>
            <p:cNvSpPr/>
            <p:nvPr/>
          </p:nvSpPr>
          <p:spPr>
            <a:xfrm>
              <a:off x="369974" y="1539600"/>
              <a:ext cx="6911340" cy="3253104"/>
            </a:xfrm>
            <a:custGeom>
              <a:rect b="b" l="l" r="r" t="t"/>
              <a:pathLst>
                <a:path extrusionOk="0" h="3253104" w="6911340">
                  <a:moveTo>
                    <a:pt x="6911099" y="3252599"/>
                  </a:moveTo>
                  <a:lnTo>
                    <a:pt x="0" y="3252599"/>
                  </a:lnTo>
                  <a:lnTo>
                    <a:pt x="0" y="0"/>
                  </a:lnTo>
                  <a:lnTo>
                    <a:pt x="6911099" y="0"/>
                  </a:lnTo>
                  <a:lnTo>
                    <a:pt x="6911099" y="3252599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4" name="Google Shape;314;p41"/>
            <p:cNvSpPr/>
            <p:nvPr/>
          </p:nvSpPr>
          <p:spPr>
            <a:xfrm>
              <a:off x="369974" y="1539600"/>
              <a:ext cx="6911340" cy="3253104"/>
            </a:xfrm>
            <a:custGeom>
              <a:rect b="b" l="l" r="r" t="t"/>
              <a:pathLst>
                <a:path extrusionOk="0" h="3253104" w="6911340">
                  <a:moveTo>
                    <a:pt x="0" y="0"/>
                  </a:moveTo>
                  <a:lnTo>
                    <a:pt x="6911099" y="0"/>
                  </a:lnTo>
                  <a:lnTo>
                    <a:pt x="6911099" y="3252599"/>
                  </a:lnTo>
                  <a:lnTo>
                    <a:pt x="0" y="3252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315" name="Google Shape;315;p41"/>
          <p:cNvSpPr txBox="1"/>
          <p:nvPr>
            <p:ph type="title"/>
          </p:nvPr>
        </p:nvSpPr>
        <p:spPr>
          <a:xfrm>
            <a:off x="241550" y="109025"/>
            <a:ext cx="5534100" cy="10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60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Trebuchet MS"/>
                <a:ea typeface="Trebuchet MS"/>
                <a:cs typeface="Trebuchet MS"/>
                <a:sym typeface="Trebuchet MS"/>
              </a:rPr>
              <a:t>M</a:t>
            </a:r>
            <a:r>
              <a:rPr b="1" lang="en" sz="2600"/>
              <a:t>é</a:t>
            </a:r>
            <a:r>
              <a:rPr b="1" lang="en" sz="2600">
                <a:latin typeface="Trebuchet MS"/>
                <a:ea typeface="Trebuchet MS"/>
                <a:cs typeface="Trebuchet MS"/>
                <a:sym typeface="Trebuchet MS"/>
              </a:rPr>
              <a:t>thode encore plus simple:</a:t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88315" rtl="0" algn="l">
              <a:lnSpc>
                <a:spcPct val="100000"/>
              </a:lnSpc>
              <a:spcBef>
                <a:spcPts val="735"/>
              </a:spcBef>
              <a:spcAft>
                <a:spcPts val="0"/>
              </a:spcAft>
              <a:buNone/>
            </a:pPr>
            <a:r>
              <a:rPr lang="en" sz="2600"/>
              <a:t>Simulation!</a:t>
            </a:r>
            <a:endParaRPr sz="2600"/>
          </a:p>
        </p:txBody>
      </p:sp>
      <p:sp>
        <p:nvSpPr>
          <p:cNvPr id="316" name="Google Shape;316;p41"/>
          <p:cNvSpPr txBox="1"/>
          <p:nvPr/>
        </p:nvSpPr>
        <p:spPr>
          <a:xfrm>
            <a:off x="442999" y="1148032"/>
            <a:ext cx="6727800" cy="30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7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M	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2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25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2200">
                <a:solidFill>
                  <a:srgbClr val="A535AE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(10000):</a:t>
            </a:r>
            <a:endParaRPr sz="2200">
              <a:latin typeface="Consolas"/>
              <a:ea typeface="Consolas"/>
              <a:cs typeface="Consolas"/>
              <a:sym typeface="Consolas"/>
            </a:endParaRPr>
          </a:p>
          <a:p>
            <a:pPr indent="-1269" lvl="0" marL="850264" marR="5080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trials 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randint(2, size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30)  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if	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(trials.sum() 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&gt;=	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22):</a:t>
            </a:r>
            <a:endParaRPr sz="2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685925" marR="0" rtl="0" algn="l">
              <a:lnSpc>
                <a:spcPct val="100000"/>
              </a:lnSpc>
              <a:spcBef>
                <a:spcPts val="525"/>
              </a:spcBef>
              <a:spcAft>
                <a:spcPts val="0"/>
              </a:spcAft>
              <a:buNone/>
            </a:pP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M 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+=	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2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25"/>
              </a:spcBef>
              <a:spcAft>
                <a:spcPts val="0"/>
              </a:spcAft>
              <a:buNone/>
            </a:pP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p	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	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M	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/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10000 </a:t>
            </a:r>
            <a:r>
              <a:rPr lang="en" sz="2200">
                <a:solidFill>
                  <a:srgbClr val="919191"/>
                </a:solidFill>
                <a:latin typeface="Consolas"/>
                <a:ea typeface="Consolas"/>
                <a:cs typeface="Consolas"/>
                <a:sym typeface="Consolas"/>
              </a:rPr>
              <a:t># 0.008149</a:t>
            </a:r>
            <a:endParaRPr sz="2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"/>
              </a:spcBef>
              <a:spcAft>
                <a:spcPts val="0"/>
              </a:spcAft>
              <a:buNone/>
            </a:pPr>
            <a:r>
              <a:t/>
            </a:r>
            <a:endParaRPr sz="16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25780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lang="en" sz="2600">
                <a:latin typeface="Trebuchet MS"/>
                <a:ea typeface="Trebuchet MS"/>
                <a:cs typeface="Trebuchet MS"/>
                <a:sym typeface="Trebuchet MS"/>
              </a:rPr>
              <a:t>rejette l'hypothèse avec</a:t>
            </a:r>
            <a:r>
              <a:rPr lang="en" sz="2600">
                <a:latin typeface="Trebuchet MS"/>
                <a:ea typeface="Trebuchet MS"/>
                <a:cs typeface="Trebuchet MS"/>
                <a:sym typeface="Trebuchet MS"/>
              </a:rPr>
              <a:t> p = 0.008</a:t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2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99" y="0"/>
                </a:lnTo>
                <a:lnTo>
                  <a:pt x="9143999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C7D9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22" name="Google Shape;322;p42"/>
          <p:cNvSpPr txBox="1"/>
          <p:nvPr>
            <p:ph type="title"/>
          </p:nvPr>
        </p:nvSpPr>
        <p:spPr>
          <a:xfrm>
            <a:off x="907497" y="704482"/>
            <a:ext cx="7329300" cy="21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065" marR="5080" rtl="0" algn="ctr">
              <a:lnSpc>
                <a:spcPct val="120416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"/>
              <a:t>En général . . .</a:t>
            </a:r>
            <a:endParaRPr/>
          </a:p>
          <a:p>
            <a:pPr indent="0" lvl="0" marL="12065" marR="5080" rtl="0" algn="ctr">
              <a:lnSpc>
                <a:spcPct val="120416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"/>
              <a:t>Le calcul de la distribution d'échantillonnage est difficile.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3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99" y="0"/>
                </a:lnTo>
                <a:lnTo>
                  <a:pt x="9143999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C7D9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28" name="Google Shape;328;p43"/>
          <p:cNvSpPr txBox="1"/>
          <p:nvPr/>
        </p:nvSpPr>
        <p:spPr>
          <a:xfrm>
            <a:off x="907497" y="704482"/>
            <a:ext cx="7329300" cy="38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065" marR="5080" rtl="0" algn="ctr">
              <a:lnSpc>
                <a:spcPct val="120416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En général . . .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065" marR="5080" rtl="0" algn="ctr">
              <a:lnSpc>
                <a:spcPct val="120416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Le</a:t>
            </a:r>
            <a:r>
              <a:rPr lang="en" sz="3000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 calcul </a:t>
            </a: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de la distribution d'échantillonnage est </a:t>
            </a:r>
            <a:r>
              <a:rPr lang="en" sz="3000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difficile</a:t>
            </a: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065" marR="5080" rtl="0" algn="ctr">
              <a:lnSpc>
                <a:spcPct val="120416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La </a:t>
            </a:r>
            <a:r>
              <a:rPr lang="en" sz="3000">
                <a:solidFill>
                  <a:srgbClr val="38761D"/>
                </a:solidFill>
                <a:latin typeface="Trebuchet MS"/>
                <a:ea typeface="Trebuchet MS"/>
                <a:cs typeface="Trebuchet MS"/>
                <a:sym typeface="Trebuchet MS"/>
              </a:rPr>
              <a:t>simulation</a:t>
            </a: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 de la distribution d'échantillonnage est souvent plus </a:t>
            </a:r>
            <a:r>
              <a:rPr lang="en" sz="3000">
                <a:solidFill>
                  <a:srgbClr val="38761D"/>
                </a:solidFill>
                <a:latin typeface="Trebuchet MS"/>
                <a:ea typeface="Trebuchet MS"/>
                <a:cs typeface="Trebuchet MS"/>
                <a:sym typeface="Trebuchet MS"/>
              </a:rPr>
              <a:t>simple</a:t>
            </a: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4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99" y="0"/>
                </a:lnTo>
                <a:lnTo>
                  <a:pt x="9143999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C7D9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34" name="Google Shape;334;p44"/>
          <p:cNvSpPr txBox="1"/>
          <p:nvPr/>
        </p:nvSpPr>
        <p:spPr>
          <a:xfrm>
            <a:off x="907497" y="704482"/>
            <a:ext cx="7329300" cy="38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065" marR="5080" rtl="0" algn="ctr">
              <a:lnSpc>
                <a:spcPct val="120416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Néanmois...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065" marR="5080" rtl="0" algn="ctr">
              <a:lnSpc>
                <a:spcPct val="120416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On a </a:t>
            </a:r>
            <a:r>
              <a:rPr b="1" lang="en" sz="3000">
                <a:latin typeface="Trebuchet MS"/>
                <a:ea typeface="Trebuchet MS"/>
                <a:cs typeface="Trebuchet MS"/>
                <a:sym typeface="Trebuchet MS"/>
              </a:rPr>
              <a:t>souvent</a:t>
            </a: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 un jeu de données </a:t>
            </a:r>
            <a:r>
              <a:rPr b="1" lang="en" sz="3000">
                <a:latin typeface="Trebuchet MS"/>
                <a:ea typeface="Trebuchet MS"/>
                <a:cs typeface="Trebuchet MS"/>
                <a:sym typeface="Trebuchet MS"/>
              </a:rPr>
              <a:t>fixé </a:t>
            </a: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sans avoir accès à un </a:t>
            </a:r>
            <a:r>
              <a:rPr b="1" lang="en" sz="3000">
                <a:latin typeface="Trebuchet MS"/>
                <a:ea typeface="Trebuchet MS"/>
                <a:cs typeface="Trebuchet MS"/>
                <a:sym typeface="Trebuchet MS"/>
              </a:rPr>
              <a:t>générateur </a:t>
            </a: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pour faire autant de simulation que souhaité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5"/>
          <p:cNvSpPr/>
          <p:nvPr/>
        </p:nvSpPr>
        <p:spPr>
          <a:xfrm>
            <a:off x="0" y="0"/>
            <a:ext cx="9127490" cy="5143500"/>
          </a:xfrm>
          <a:custGeom>
            <a:rect b="b" l="l" r="r" t="t"/>
            <a:pathLst>
              <a:path extrusionOk="0" h="6858000" w="9127490">
                <a:moveTo>
                  <a:pt x="0" y="0"/>
                </a:moveTo>
                <a:lnTo>
                  <a:pt x="9127474" y="0"/>
                </a:lnTo>
                <a:lnTo>
                  <a:pt x="91274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340" name="Google Shape;340;p45"/>
          <p:cNvGrpSpPr/>
          <p:nvPr/>
        </p:nvGrpSpPr>
        <p:grpSpPr>
          <a:xfrm>
            <a:off x="5310125" y="1512788"/>
            <a:ext cx="2863012" cy="3630712"/>
            <a:chOff x="5310125" y="2017050"/>
            <a:chExt cx="3817349" cy="4840950"/>
          </a:xfrm>
        </p:grpSpPr>
        <p:pic>
          <p:nvPicPr>
            <p:cNvPr id="341" name="Google Shape;341;p4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480900" y="2017050"/>
              <a:ext cx="3646574" cy="484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2" name="Google Shape;342;p4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310125" y="2173000"/>
              <a:ext cx="656424" cy="6564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3" name="Google Shape;343;p45"/>
          <p:cNvSpPr txBox="1"/>
          <p:nvPr>
            <p:ph type="title"/>
          </p:nvPr>
        </p:nvSpPr>
        <p:spPr>
          <a:xfrm>
            <a:off x="530225" y="320550"/>
            <a:ext cx="78525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/>
              <a:t>Quatre recettes pour les statistiques du hacker:</a:t>
            </a:r>
            <a:endParaRPr sz="4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4" name="Google Shape;344;p45"/>
          <p:cNvSpPr txBox="1"/>
          <p:nvPr/>
        </p:nvSpPr>
        <p:spPr>
          <a:xfrm>
            <a:off x="936748" y="1710750"/>
            <a:ext cx="5142000" cy="22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SzPts val="3600"/>
              <a:buFont typeface="Trebuchet MS"/>
              <a:buAutoNum type="arabicPeriod"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Simulation directe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Clr>
                <a:srgbClr val="FFFDBE"/>
              </a:buClr>
              <a:buSzPts val="3600"/>
              <a:buFont typeface="Trebuchet MS"/>
              <a:buAutoNum type="arabicPeriod"/>
            </a:pPr>
            <a:r>
              <a:rPr lang="en" sz="3600">
                <a:solidFill>
                  <a:srgbClr val="FFFDBE"/>
                </a:solidFill>
                <a:latin typeface="Trebuchet MS"/>
                <a:ea typeface="Trebuchet MS"/>
                <a:cs typeface="Trebuchet MS"/>
                <a:sym typeface="Trebuchet MS"/>
              </a:rPr>
              <a:t>Mélange</a:t>
            </a:r>
            <a:endParaRPr sz="3600">
              <a:solidFill>
                <a:srgbClr val="FFFDB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Clr>
                <a:srgbClr val="FFFDBE"/>
              </a:buClr>
              <a:buSzPts val="3600"/>
              <a:buFont typeface="Trebuchet MS"/>
              <a:buAutoNum type="arabicPeriod"/>
            </a:pPr>
            <a:r>
              <a:rPr lang="en" sz="3600">
                <a:solidFill>
                  <a:srgbClr val="FFFDBE"/>
                </a:solidFill>
                <a:latin typeface="Trebuchet MS"/>
                <a:ea typeface="Trebuchet MS"/>
                <a:cs typeface="Trebuchet MS"/>
                <a:sym typeface="Trebuchet MS"/>
              </a:rPr>
              <a:t>Amorçage</a:t>
            </a:r>
            <a:endParaRPr sz="3600">
              <a:solidFill>
                <a:srgbClr val="FFFDB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DBE"/>
                </a:solidFill>
                <a:latin typeface="Trebuchet MS"/>
                <a:ea typeface="Trebuchet MS"/>
                <a:cs typeface="Trebuchet MS"/>
                <a:sym typeface="Trebuchet MS"/>
              </a:rPr>
              <a:t>(bootstrap)</a:t>
            </a:r>
            <a:endParaRPr sz="3600">
              <a:solidFill>
                <a:srgbClr val="FFFDB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Clr>
                <a:srgbClr val="FFFDBE"/>
              </a:buClr>
              <a:buSzPts val="3600"/>
              <a:buFont typeface="Trebuchet MS"/>
              <a:buAutoNum type="arabicPeriod"/>
            </a:pPr>
            <a:r>
              <a:rPr lang="en" sz="3600">
                <a:solidFill>
                  <a:srgbClr val="FFFDBE"/>
                </a:solidFill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solidFill>
                <a:srgbClr val="FFFDB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975" y="367599"/>
            <a:ext cx="4296877" cy="197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9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875" y="2482574"/>
            <a:ext cx="3602836" cy="249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98000" y="-12487"/>
            <a:ext cx="2692675" cy="325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9">
            <a:hlinkClick r:id="rId8"/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41825" y="2689775"/>
            <a:ext cx="3483400" cy="23528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2504325" y="2112925"/>
            <a:ext cx="3805200" cy="1748100"/>
          </a:xfrm>
          <a:prstGeom prst="rect">
            <a:avLst/>
          </a:prstGeom>
          <a:solidFill>
            <a:srgbClr val="CC0000">
              <a:alpha val="5823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</a:rPr>
              <a:t>On-t-ils trichés</a:t>
            </a:r>
            <a:r>
              <a:rPr b="1" lang="en" sz="2600">
                <a:solidFill>
                  <a:schemeClr val="lt1"/>
                </a:solidFill>
              </a:rPr>
              <a:t>???</a:t>
            </a:r>
            <a:endParaRPr b="1" sz="26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</a:rPr>
              <a:t>Après les faits, seuls les statistiques peuvent nous sauver!</a:t>
            </a:r>
            <a:endParaRPr b="1" sz="26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349;p46"/>
          <p:cNvGrpSpPr/>
          <p:nvPr/>
        </p:nvGrpSpPr>
        <p:grpSpPr>
          <a:xfrm>
            <a:off x="9299" y="5454"/>
            <a:ext cx="5438775" cy="4737995"/>
            <a:chOff x="9299" y="7272"/>
            <a:chExt cx="5438775" cy="6317327"/>
          </a:xfrm>
        </p:grpSpPr>
        <p:pic>
          <p:nvPicPr>
            <p:cNvPr id="350" name="Google Shape;350;p4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52400" y="2292275"/>
              <a:ext cx="3032299" cy="40323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1" name="Google Shape;351;p46"/>
            <p:cNvSpPr/>
            <p:nvPr/>
          </p:nvSpPr>
          <p:spPr>
            <a:xfrm>
              <a:off x="9299" y="7272"/>
              <a:ext cx="5438775" cy="2431415"/>
            </a:xfrm>
            <a:custGeom>
              <a:rect b="b" l="l" r="r" t="t"/>
              <a:pathLst>
                <a:path extrusionOk="0" h="2431415" w="5438775">
                  <a:moveTo>
                    <a:pt x="7011" y="2431275"/>
                  </a:moveTo>
                  <a:lnTo>
                    <a:pt x="0" y="2327"/>
                  </a:lnTo>
                  <a:lnTo>
                    <a:pt x="5438547" y="0"/>
                  </a:lnTo>
                  <a:lnTo>
                    <a:pt x="5438227" y="29115"/>
                  </a:lnTo>
                  <a:lnTo>
                    <a:pt x="5435302" y="87099"/>
                  </a:lnTo>
                  <a:lnTo>
                    <a:pt x="5429361" y="144742"/>
                  </a:lnTo>
                  <a:lnTo>
                    <a:pt x="5420437" y="202029"/>
                  </a:lnTo>
                  <a:lnTo>
                    <a:pt x="5408564" y="258943"/>
                  </a:lnTo>
                  <a:lnTo>
                    <a:pt x="5393777" y="315471"/>
                  </a:lnTo>
                  <a:lnTo>
                    <a:pt x="5376108" y="371596"/>
                  </a:lnTo>
                  <a:lnTo>
                    <a:pt x="5355593" y="427303"/>
                  </a:lnTo>
                  <a:lnTo>
                    <a:pt x="5332265" y="482578"/>
                  </a:lnTo>
                  <a:lnTo>
                    <a:pt x="5306159" y="537405"/>
                  </a:lnTo>
                  <a:lnTo>
                    <a:pt x="5277308" y="591768"/>
                  </a:lnTo>
                  <a:lnTo>
                    <a:pt x="5245746" y="645653"/>
                  </a:lnTo>
                  <a:lnTo>
                    <a:pt x="5211508" y="699045"/>
                  </a:lnTo>
                  <a:lnTo>
                    <a:pt x="5174627" y="751927"/>
                  </a:lnTo>
                  <a:lnTo>
                    <a:pt x="5135138" y="804286"/>
                  </a:lnTo>
                  <a:lnTo>
                    <a:pt x="5093074" y="856104"/>
                  </a:lnTo>
                  <a:lnTo>
                    <a:pt x="5048469" y="907369"/>
                  </a:lnTo>
                  <a:lnTo>
                    <a:pt x="5001358" y="958063"/>
                  </a:lnTo>
                  <a:lnTo>
                    <a:pt x="4951775" y="1008173"/>
                  </a:lnTo>
                  <a:lnTo>
                    <a:pt x="4899753" y="1057682"/>
                  </a:lnTo>
                  <a:lnTo>
                    <a:pt x="4845327" y="1106575"/>
                  </a:lnTo>
                  <a:lnTo>
                    <a:pt x="4788531" y="1154838"/>
                  </a:lnTo>
                  <a:lnTo>
                    <a:pt x="4729398" y="1202454"/>
                  </a:lnTo>
                  <a:lnTo>
                    <a:pt x="4698966" y="1226016"/>
                  </a:lnTo>
                  <a:lnTo>
                    <a:pt x="4667963" y="1249410"/>
                  </a:lnTo>
                  <a:lnTo>
                    <a:pt x="4636392" y="1272635"/>
                  </a:lnTo>
                  <a:lnTo>
                    <a:pt x="4604259" y="1295689"/>
                  </a:lnTo>
                  <a:lnTo>
                    <a:pt x="4571567" y="1318570"/>
                  </a:lnTo>
                  <a:lnTo>
                    <a:pt x="4538321" y="1341276"/>
                  </a:lnTo>
                  <a:lnTo>
                    <a:pt x="4504525" y="1363806"/>
                  </a:lnTo>
                  <a:lnTo>
                    <a:pt x="4470183" y="1386157"/>
                  </a:lnTo>
                  <a:lnTo>
                    <a:pt x="4435300" y="1408327"/>
                  </a:lnTo>
                  <a:lnTo>
                    <a:pt x="4399879" y="1430315"/>
                  </a:lnTo>
                  <a:lnTo>
                    <a:pt x="4363925" y="1452118"/>
                  </a:lnTo>
                  <a:lnTo>
                    <a:pt x="4327443" y="1473736"/>
                  </a:lnTo>
                  <a:lnTo>
                    <a:pt x="4290436" y="1495165"/>
                  </a:lnTo>
                  <a:lnTo>
                    <a:pt x="4252908" y="1516404"/>
                  </a:lnTo>
                  <a:lnTo>
                    <a:pt x="4214865" y="1537451"/>
                  </a:lnTo>
                  <a:lnTo>
                    <a:pt x="4176310" y="1558304"/>
                  </a:lnTo>
                  <a:lnTo>
                    <a:pt x="4137247" y="1578962"/>
                  </a:lnTo>
                  <a:lnTo>
                    <a:pt x="4097681" y="1599422"/>
                  </a:lnTo>
                  <a:lnTo>
                    <a:pt x="4057616" y="1619682"/>
                  </a:lnTo>
                  <a:lnTo>
                    <a:pt x="4017056" y="1639741"/>
                  </a:lnTo>
                  <a:lnTo>
                    <a:pt x="3976006" y="1659596"/>
                  </a:lnTo>
                  <a:lnTo>
                    <a:pt x="3934469" y="1679246"/>
                  </a:lnTo>
                  <a:lnTo>
                    <a:pt x="3892450" y="1698689"/>
                  </a:lnTo>
                  <a:lnTo>
                    <a:pt x="3849954" y="1717923"/>
                  </a:lnTo>
                  <a:lnTo>
                    <a:pt x="3806984" y="1736945"/>
                  </a:lnTo>
                  <a:lnTo>
                    <a:pt x="3763545" y="1755755"/>
                  </a:lnTo>
                  <a:lnTo>
                    <a:pt x="3719641" y="1774350"/>
                  </a:lnTo>
                  <a:lnTo>
                    <a:pt x="3675276" y="1792729"/>
                  </a:lnTo>
                  <a:lnTo>
                    <a:pt x="3630455" y="1810889"/>
                  </a:lnTo>
                  <a:lnTo>
                    <a:pt x="3585181" y="1828828"/>
                  </a:lnTo>
                  <a:lnTo>
                    <a:pt x="3539459" y="1846545"/>
                  </a:lnTo>
                  <a:lnTo>
                    <a:pt x="3493294" y="1864037"/>
                  </a:lnTo>
                  <a:lnTo>
                    <a:pt x="3446689" y="1881303"/>
                  </a:lnTo>
                  <a:lnTo>
                    <a:pt x="3399649" y="1898341"/>
                  </a:lnTo>
                  <a:lnTo>
                    <a:pt x="3352178" y="1915150"/>
                  </a:lnTo>
                  <a:lnTo>
                    <a:pt x="3304281" y="1931726"/>
                  </a:lnTo>
                  <a:lnTo>
                    <a:pt x="3255960" y="1948068"/>
                  </a:lnTo>
                  <a:lnTo>
                    <a:pt x="3207222" y="1964175"/>
                  </a:lnTo>
                  <a:lnTo>
                    <a:pt x="3158070" y="1980043"/>
                  </a:lnTo>
                  <a:lnTo>
                    <a:pt x="3108508" y="1995673"/>
                  </a:lnTo>
                  <a:lnTo>
                    <a:pt x="3058540" y="2011061"/>
                  </a:lnTo>
                  <a:lnTo>
                    <a:pt x="3008171" y="2026205"/>
                  </a:lnTo>
                  <a:lnTo>
                    <a:pt x="2957406" y="2041104"/>
                  </a:lnTo>
                  <a:lnTo>
                    <a:pt x="2906247" y="2055756"/>
                  </a:lnTo>
                  <a:lnTo>
                    <a:pt x="2854701" y="2070159"/>
                  </a:lnTo>
                  <a:lnTo>
                    <a:pt x="2802770" y="2084311"/>
                  </a:lnTo>
                  <a:lnTo>
                    <a:pt x="2750459" y="2098211"/>
                  </a:lnTo>
                  <a:lnTo>
                    <a:pt x="2697772" y="2111855"/>
                  </a:lnTo>
                  <a:lnTo>
                    <a:pt x="2644714" y="2125243"/>
                  </a:lnTo>
                  <a:lnTo>
                    <a:pt x="2591289" y="2138372"/>
                  </a:lnTo>
                  <a:lnTo>
                    <a:pt x="2537501" y="2151240"/>
                  </a:lnTo>
                  <a:lnTo>
                    <a:pt x="2483354" y="2163846"/>
                  </a:lnTo>
                  <a:lnTo>
                    <a:pt x="2428853" y="2176188"/>
                  </a:lnTo>
                  <a:lnTo>
                    <a:pt x="2374002" y="2188264"/>
                  </a:lnTo>
                  <a:lnTo>
                    <a:pt x="2318804" y="2200071"/>
                  </a:lnTo>
                  <a:lnTo>
                    <a:pt x="2263265" y="2211609"/>
                  </a:lnTo>
                  <a:lnTo>
                    <a:pt x="2207389" y="2222874"/>
                  </a:lnTo>
                  <a:lnTo>
                    <a:pt x="2151180" y="2233866"/>
                  </a:lnTo>
                  <a:lnTo>
                    <a:pt x="2094641" y="2244582"/>
                  </a:lnTo>
                  <a:lnTo>
                    <a:pt x="2037778" y="2255021"/>
                  </a:lnTo>
                  <a:lnTo>
                    <a:pt x="1980595" y="2265179"/>
                  </a:lnTo>
                  <a:lnTo>
                    <a:pt x="1923095" y="2275057"/>
                  </a:lnTo>
                  <a:lnTo>
                    <a:pt x="1865284" y="2284651"/>
                  </a:lnTo>
                  <a:lnTo>
                    <a:pt x="1807165" y="2293960"/>
                  </a:lnTo>
                  <a:lnTo>
                    <a:pt x="1748742" y="2302981"/>
                  </a:lnTo>
                  <a:lnTo>
                    <a:pt x="1690021" y="2311714"/>
                  </a:lnTo>
                  <a:lnTo>
                    <a:pt x="1631004" y="2320156"/>
                  </a:lnTo>
                  <a:lnTo>
                    <a:pt x="1571697" y="2328304"/>
                  </a:lnTo>
                  <a:lnTo>
                    <a:pt x="1512104" y="2336158"/>
                  </a:lnTo>
                  <a:lnTo>
                    <a:pt x="1452228" y="2343716"/>
                  </a:lnTo>
                  <a:lnTo>
                    <a:pt x="1392075" y="2350975"/>
                  </a:lnTo>
                  <a:lnTo>
                    <a:pt x="1331648" y="2357933"/>
                  </a:lnTo>
                  <a:lnTo>
                    <a:pt x="1270952" y="2364589"/>
                  </a:lnTo>
                  <a:lnTo>
                    <a:pt x="1209990" y="2370940"/>
                  </a:lnTo>
                  <a:lnTo>
                    <a:pt x="1148768" y="2376986"/>
                  </a:lnTo>
                  <a:lnTo>
                    <a:pt x="1087289" y="2382723"/>
                  </a:lnTo>
                  <a:lnTo>
                    <a:pt x="1025558" y="2388150"/>
                  </a:lnTo>
                  <a:lnTo>
                    <a:pt x="963579" y="2393266"/>
                  </a:lnTo>
                  <a:lnTo>
                    <a:pt x="901356" y="2398068"/>
                  </a:lnTo>
                  <a:lnTo>
                    <a:pt x="838893" y="2402553"/>
                  </a:lnTo>
                  <a:lnTo>
                    <a:pt x="776195" y="2406722"/>
                  </a:lnTo>
                  <a:lnTo>
                    <a:pt x="713266" y="2410571"/>
                  </a:lnTo>
                  <a:lnTo>
                    <a:pt x="650110" y="2414098"/>
                  </a:lnTo>
                  <a:lnTo>
                    <a:pt x="586731" y="2417302"/>
                  </a:lnTo>
                  <a:lnTo>
                    <a:pt x="523135" y="2420181"/>
                  </a:lnTo>
                  <a:lnTo>
                    <a:pt x="459324" y="2422732"/>
                  </a:lnTo>
                  <a:lnTo>
                    <a:pt x="395303" y="2424955"/>
                  </a:lnTo>
                  <a:lnTo>
                    <a:pt x="331077" y="2426847"/>
                  </a:lnTo>
                  <a:lnTo>
                    <a:pt x="266649" y="2428406"/>
                  </a:lnTo>
                  <a:lnTo>
                    <a:pt x="202025" y="2429630"/>
                  </a:lnTo>
                  <a:lnTo>
                    <a:pt x="137207" y="2430517"/>
                  </a:lnTo>
                  <a:lnTo>
                    <a:pt x="72202" y="2431066"/>
                  </a:lnTo>
                  <a:lnTo>
                    <a:pt x="7011" y="2431275"/>
                  </a:lnTo>
                  <a:close/>
                </a:path>
              </a:pathLst>
            </a:custGeom>
            <a:solidFill>
              <a:srgbClr val="FFFDB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352" name="Google Shape;352;p46"/>
          <p:cNvSpPr/>
          <p:nvPr/>
        </p:nvSpPr>
        <p:spPr>
          <a:xfrm>
            <a:off x="5257800" y="514349"/>
            <a:ext cx="1862454" cy="1511617"/>
          </a:xfrm>
          <a:custGeom>
            <a:rect b="b" l="l" r="r" t="t"/>
            <a:pathLst>
              <a:path extrusionOk="0" h="2015489" w="1862454">
                <a:moveTo>
                  <a:pt x="1862137" y="0"/>
                </a:moveTo>
                <a:lnTo>
                  <a:pt x="0" y="0"/>
                </a:lnTo>
                <a:lnTo>
                  <a:pt x="0" y="735291"/>
                </a:lnTo>
                <a:lnTo>
                  <a:pt x="0" y="1375346"/>
                </a:lnTo>
                <a:lnTo>
                  <a:pt x="0" y="2015401"/>
                </a:lnTo>
                <a:lnTo>
                  <a:pt x="931062" y="2015401"/>
                </a:lnTo>
                <a:lnTo>
                  <a:pt x="931062" y="1375346"/>
                </a:lnTo>
                <a:lnTo>
                  <a:pt x="931062" y="735291"/>
                </a:lnTo>
                <a:lnTo>
                  <a:pt x="1862137" y="735291"/>
                </a:lnTo>
                <a:lnTo>
                  <a:pt x="18621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353" name="Google Shape;353;p46"/>
          <p:cNvGraphicFramePr/>
          <p:nvPr/>
        </p:nvGraphicFramePr>
        <p:xfrm>
          <a:off x="5253037" y="51077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54" name="Google Shape;354;p46"/>
          <p:cNvSpPr txBox="1"/>
          <p:nvPr/>
        </p:nvSpPr>
        <p:spPr>
          <a:xfrm>
            <a:off x="5726125" y="4058126"/>
            <a:ext cx="2533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MS PGothic"/>
                <a:ea typeface="MS PGothic"/>
                <a:cs typeface="MS PGothic"/>
                <a:sym typeface="MS PGothic"/>
              </a:rPr>
              <a:t>★ moyenne : 73,5</a:t>
            </a:r>
            <a:endParaRPr sz="22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MS PGothic"/>
                <a:ea typeface="MS PGothic"/>
                <a:cs typeface="MS PGothic"/>
                <a:sym typeface="MS PGothic"/>
              </a:rPr>
              <a:t>❌ moyenne : 66,9</a:t>
            </a:r>
            <a:endParaRPr sz="22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MS PGothic"/>
                <a:ea typeface="MS PGothic"/>
                <a:cs typeface="MS PGothic"/>
                <a:sym typeface="MS PGothic"/>
              </a:rPr>
              <a:t>différence : 6,6</a:t>
            </a:r>
            <a:endParaRPr sz="2200"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355" name="Google Shape;355;p46"/>
          <p:cNvSpPr txBox="1"/>
          <p:nvPr/>
        </p:nvSpPr>
        <p:spPr>
          <a:xfrm>
            <a:off x="5651750" y="126200"/>
            <a:ext cx="32325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Les résultats des tests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7"/>
          <p:cNvSpPr/>
          <p:nvPr/>
        </p:nvSpPr>
        <p:spPr>
          <a:xfrm>
            <a:off x="0" y="0"/>
            <a:ext cx="9127490" cy="5143500"/>
          </a:xfrm>
          <a:custGeom>
            <a:rect b="b" l="l" r="r" t="t"/>
            <a:pathLst>
              <a:path extrusionOk="0" h="6858000" w="9127490">
                <a:moveTo>
                  <a:pt x="0" y="0"/>
                </a:moveTo>
                <a:lnTo>
                  <a:pt x="9127474" y="0"/>
                </a:lnTo>
                <a:lnTo>
                  <a:pt x="91274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61" name="Google Shape;361;p47"/>
          <p:cNvSpPr txBox="1"/>
          <p:nvPr/>
        </p:nvSpPr>
        <p:spPr>
          <a:xfrm>
            <a:off x="2421400" y="2840125"/>
            <a:ext cx="4511700" cy="18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4984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S PGothic"/>
                <a:ea typeface="MS PGothic"/>
                <a:cs typeface="MS PGothic"/>
                <a:sym typeface="MS PGothic"/>
              </a:rPr>
              <a:t>★ moyenne : 73,5</a:t>
            </a:r>
            <a:endParaRPr sz="30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4984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S PGothic"/>
                <a:ea typeface="MS PGothic"/>
                <a:cs typeface="MS PGothic"/>
                <a:sym typeface="MS PGothic"/>
              </a:rPr>
              <a:t>❌ moyenne: 66,9</a:t>
            </a:r>
            <a:endParaRPr sz="30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4984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S PGothic"/>
                <a:ea typeface="MS PGothic"/>
                <a:cs typeface="MS PGothic"/>
                <a:sym typeface="MS PGothic"/>
              </a:rPr>
              <a:t>différence : 6,6</a:t>
            </a:r>
            <a:endParaRPr sz="3000"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362" name="Google Shape;362;p47"/>
          <p:cNvSpPr txBox="1"/>
          <p:nvPr>
            <p:ph type="title"/>
          </p:nvPr>
        </p:nvSpPr>
        <p:spPr>
          <a:xfrm>
            <a:off x="1122990" y="1136618"/>
            <a:ext cx="68985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116838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Cette différence de 6,6 est-elle statistiquement significative ?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8"/>
          <p:cNvSpPr/>
          <p:nvPr/>
        </p:nvSpPr>
        <p:spPr>
          <a:xfrm>
            <a:off x="9299" y="5454"/>
            <a:ext cx="5438775" cy="1823561"/>
          </a:xfrm>
          <a:custGeom>
            <a:rect b="b" l="l" r="r" t="t"/>
            <a:pathLst>
              <a:path extrusionOk="0" h="2431415" w="5438775">
                <a:moveTo>
                  <a:pt x="7011" y="2431275"/>
                </a:moveTo>
                <a:lnTo>
                  <a:pt x="0" y="2327"/>
                </a:lnTo>
                <a:lnTo>
                  <a:pt x="5438547" y="0"/>
                </a:lnTo>
                <a:lnTo>
                  <a:pt x="5438227" y="29115"/>
                </a:lnTo>
                <a:lnTo>
                  <a:pt x="5435302" y="87099"/>
                </a:lnTo>
                <a:lnTo>
                  <a:pt x="5429361" y="144742"/>
                </a:lnTo>
                <a:lnTo>
                  <a:pt x="5420437" y="202029"/>
                </a:lnTo>
                <a:lnTo>
                  <a:pt x="5408564" y="258943"/>
                </a:lnTo>
                <a:lnTo>
                  <a:pt x="5393777" y="315471"/>
                </a:lnTo>
                <a:lnTo>
                  <a:pt x="5376108" y="371596"/>
                </a:lnTo>
                <a:lnTo>
                  <a:pt x="5355593" y="427303"/>
                </a:lnTo>
                <a:lnTo>
                  <a:pt x="5332265" y="482578"/>
                </a:lnTo>
                <a:lnTo>
                  <a:pt x="5306159" y="537405"/>
                </a:lnTo>
                <a:lnTo>
                  <a:pt x="5277308" y="591768"/>
                </a:lnTo>
                <a:lnTo>
                  <a:pt x="5245746" y="645653"/>
                </a:lnTo>
                <a:lnTo>
                  <a:pt x="5211508" y="699045"/>
                </a:lnTo>
                <a:lnTo>
                  <a:pt x="5174627" y="751927"/>
                </a:lnTo>
                <a:lnTo>
                  <a:pt x="5135138" y="804286"/>
                </a:lnTo>
                <a:lnTo>
                  <a:pt x="5093074" y="856104"/>
                </a:lnTo>
                <a:lnTo>
                  <a:pt x="5048469" y="907369"/>
                </a:lnTo>
                <a:lnTo>
                  <a:pt x="5001358" y="958063"/>
                </a:lnTo>
                <a:lnTo>
                  <a:pt x="4951775" y="1008173"/>
                </a:lnTo>
                <a:lnTo>
                  <a:pt x="4899753" y="1057682"/>
                </a:lnTo>
                <a:lnTo>
                  <a:pt x="4845327" y="1106575"/>
                </a:lnTo>
                <a:lnTo>
                  <a:pt x="4788531" y="1154838"/>
                </a:lnTo>
                <a:lnTo>
                  <a:pt x="4729398" y="1202454"/>
                </a:lnTo>
                <a:lnTo>
                  <a:pt x="4698966" y="1226016"/>
                </a:lnTo>
                <a:lnTo>
                  <a:pt x="4667963" y="1249410"/>
                </a:lnTo>
                <a:lnTo>
                  <a:pt x="4636392" y="1272635"/>
                </a:lnTo>
                <a:lnTo>
                  <a:pt x="4604259" y="1295689"/>
                </a:lnTo>
                <a:lnTo>
                  <a:pt x="4571567" y="1318570"/>
                </a:lnTo>
                <a:lnTo>
                  <a:pt x="4538321" y="1341276"/>
                </a:lnTo>
                <a:lnTo>
                  <a:pt x="4504525" y="1363806"/>
                </a:lnTo>
                <a:lnTo>
                  <a:pt x="4470183" y="1386157"/>
                </a:lnTo>
                <a:lnTo>
                  <a:pt x="4435300" y="1408327"/>
                </a:lnTo>
                <a:lnTo>
                  <a:pt x="4399879" y="1430315"/>
                </a:lnTo>
                <a:lnTo>
                  <a:pt x="4363925" y="1452118"/>
                </a:lnTo>
                <a:lnTo>
                  <a:pt x="4327443" y="1473736"/>
                </a:lnTo>
                <a:lnTo>
                  <a:pt x="4290436" y="1495165"/>
                </a:lnTo>
                <a:lnTo>
                  <a:pt x="4252908" y="1516404"/>
                </a:lnTo>
                <a:lnTo>
                  <a:pt x="4214865" y="1537451"/>
                </a:lnTo>
                <a:lnTo>
                  <a:pt x="4176310" y="1558304"/>
                </a:lnTo>
                <a:lnTo>
                  <a:pt x="4137247" y="1578962"/>
                </a:lnTo>
                <a:lnTo>
                  <a:pt x="4097681" y="1599422"/>
                </a:lnTo>
                <a:lnTo>
                  <a:pt x="4057616" y="1619682"/>
                </a:lnTo>
                <a:lnTo>
                  <a:pt x="4017056" y="1639741"/>
                </a:lnTo>
                <a:lnTo>
                  <a:pt x="3976006" y="1659596"/>
                </a:lnTo>
                <a:lnTo>
                  <a:pt x="3934469" y="1679246"/>
                </a:lnTo>
                <a:lnTo>
                  <a:pt x="3892450" y="1698689"/>
                </a:lnTo>
                <a:lnTo>
                  <a:pt x="3849954" y="1717923"/>
                </a:lnTo>
                <a:lnTo>
                  <a:pt x="3806984" y="1736945"/>
                </a:lnTo>
                <a:lnTo>
                  <a:pt x="3763545" y="1755755"/>
                </a:lnTo>
                <a:lnTo>
                  <a:pt x="3719641" y="1774350"/>
                </a:lnTo>
                <a:lnTo>
                  <a:pt x="3675276" y="1792729"/>
                </a:lnTo>
                <a:lnTo>
                  <a:pt x="3630455" y="1810889"/>
                </a:lnTo>
                <a:lnTo>
                  <a:pt x="3585181" y="1828828"/>
                </a:lnTo>
                <a:lnTo>
                  <a:pt x="3539459" y="1846545"/>
                </a:lnTo>
                <a:lnTo>
                  <a:pt x="3493294" y="1864037"/>
                </a:lnTo>
                <a:lnTo>
                  <a:pt x="3446689" y="1881303"/>
                </a:lnTo>
                <a:lnTo>
                  <a:pt x="3399649" y="1898341"/>
                </a:lnTo>
                <a:lnTo>
                  <a:pt x="3352178" y="1915150"/>
                </a:lnTo>
                <a:lnTo>
                  <a:pt x="3304281" y="1931726"/>
                </a:lnTo>
                <a:lnTo>
                  <a:pt x="3255960" y="1948068"/>
                </a:lnTo>
                <a:lnTo>
                  <a:pt x="3207222" y="1964175"/>
                </a:lnTo>
                <a:lnTo>
                  <a:pt x="3158070" y="1980043"/>
                </a:lnTo>
                <a:lnTo>
                  <a:pt x="3108508" y="1995673"/>
                </a:lnTo>
                <a:lnTo>
                  <a:pt x="3058540" y="2011061"/>
                </a:lnTo>
                <a:lnTo>
                  <a:pt x="3008171" y="2026205"/>
                </a:lnTo>
                <a:lnTo>
                  <a:pt x="2957406" y="2041104"/>
                </a:lnTo>
                <a:lnTo>
                  <a:pt x="2906247" y="2055756"/>
                </a:lnTo>
                <a:lnTo>
                  <a:pt x="2854701" y="2070159"/>
                </a:lnTo>
                <a:lnTo>
                  <a:pt x="2802770" y="2084311"/>
                </a:lnTo>
                <a:lnTo>
                  <a:pt x="2750459" y="2098211"/>
                </a:lnTo>
                <a:lnTo>
                  <a:pt x="2697772" y="2111855"/>
                </a:lnTo>
                <a:lnTo>
                  <a:pt x="2644714" y="2125243"/>
                </a:lnTo>
                <a:lnTo>
                  <a:pt x="2591289" y="2138372"/>
                </a:lnTo>
                <a:lnTo>
                  <a:pt x="2537501" y="2151240"/>
                </a:lnTo>
                <a:lnTo>
                  <a:pt x="2483354" y="2163846"/>
                </a:lnTo>
                <a:lnTo>
                  <a:pt x="2428853" y="2176188"/>
                </a:lnTo>
                <a:lnTo>
                  <a:pt x="2374002" y="2188264"/>
                </a:lnTo>
                <a:lnTo>
                  <a:pt x="2318804" y="2200071"/>
                </a:lnTo>
                <a:lnTo>
                  <a:pt x="2263265" y="2211609"/>
                </a:lnTo>
                <a:lnTo>
                  <a:pt x="2207389" y="2222874"/>
                </a:lnTo>
                <a:lnTo>
                  <a:pt x="2151180" y="2233866"/>
                </a:lnTo>
                <a:lnTo>
                  <a:pt x="2094641" y="2244582"/>
                </a:lnTo>
                <a:lnTo>
                  <a:pt x="2037778" y="2255021"/>
                </a:lnTo>
                <a:lnTo>
                  <a:pt x="1980595" y="2265179"/>
                </a:lnTo>
                <a:lnTo>
                  <a:pt x="1923095" y="2275057"/>
                </a:lnTo>
                <a:lnTo>
                  <a:pt x="1865284" y="2284651"/>
                </a:lnTo>
                <a:lnTo>
                  <a:pt x="1807165" y="2293960"/>
                </a:lnTo>
                <a:lnTo>
                  <a:pt x="1748742" y="2302981"/>
                </a:lnTo>
                <a:lnTo>
                  <a:pt x="1690021" y="2311714"/>
                </a:lnTo>
                <a:lnTo>
                  <a:pt x="1631004" y="2320156"/>
                </a:lnTo>
                <a:lnTo>
                  <a:pt x="1571697" y="2328304"/>
                </a:lnTo>
                <a:lnTo>
                  <a:pt x="1512104" y="2336158"/>
                </a:lnTo>
                <a:lnTo>
                  <a:pt x="1452228" y="2343716"/>
                </a:lnTo>
                <a:lnTo>
                  <a:pt x="1392075" y="2350975"/>
                </a:lnTo>
                <a:lnTo>
                  <a:pt x="1331648" y="2357933"/>
                </a:lnTo>
                <a:lnTo>
                  <a:pt x="1270952" y="2364589"/>
                </a:lnTo>
                <a:lnTo>
                  <a:pt x="1209990" y="2370940"/>
                </a:lnTo>
                <a:lnTo>
                  <a:pt x="1148768" y="2376986"/>
                </a:lnTo>
                <a:lnTo>
                  <a:pt x="1087289" y="2382723"/>
                </a:lnTo>
                <a:lnTo>
                  <a:pt x="1025558" y="2388150"/>
                </a:lnTo>
                <a:lnTo>
                  <a:pt x="963579" y="2393266"/>
                </a:lnTo>
                <a:lnTo>
                  <a:pt x="901356" y="2398068"/>
                </a:lnTo>
                <a:lnTo>
                  <a:pt x="838893" y="2402553"/>
                </a:lnTo>
                <a:lnTo>
                  <a:pt x="776195" y="2406722"/>
                </a:lnTo>
                <a:lnTo>
                  <a:pt x="713266" y="2410571"/>
                </a:lnTo>
                <a:lnTo>
                  <a:pt x="650110" y="2414098"/>
                </a:lnTo>
                <a:lnTo>
                  <a:pt x="586731" y="2417302"/>
                </a:lnTo>
                <a:lnTo>
                  <a:pt x="523135" y="2420181"/>
                </a:lnTo>
                <a:lnTo>
                  <a:pt x="459324" y="2422732"/>
                </a:lnTo>
                <a:lnTo>
                  <a:pt x="395303" y="2424955"/>
                </a:lnTo>
                <a:lnTo>
                  <a:pt x="331077" y="2426847"/>
                </a:lnTo>
                <a:lnTo>
                  <a:pt x="266649" y="2428406"/>
                </a:lnTo>
                <a:lnTo>
                  <a:pt x="202025" y="2429630"/>
                </a:lnTo>
                <a:lnTo>
                  <a:pt x="137207" y="2430517"/>
                </a:lnTo>
                <a:lnTo>
                  <a:pt x="72202" y="2431066"/>
                </a:lnTo>
                <a:lnTo>
                  <a:pt x="7011" y="2431275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68" name="Google Shape;368;p48"/>
          <p:cNvSpPr txBox="1"/>
          <p:nvPr/>
        </p:nvSpPr>
        <p:spPr>
          <a:xfrm>
            <a:off x="320675" y="150775"/>
            <a:ext cx="42513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rebuchet MS"/>
                <a:ea typeface="Trebuchet MS"/>
                <a:cs typeface="Trebuchet MS"/>
                <a:sym typeface="Trebuchet MS"/>
              </a:rPr>
              <a:t>Méthode classique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69" name="Google Shape;369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2212" y="1902488"/>
            <a:ext cx="2800349" cy="1543049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48"/>
          <p:cNvSpPr txBox="1"/>
          <p:nvPr>
            <p:ph type="title"/>
          </p:nvPr>
        </p:nvSpPr>
        <p:spPr>
          <a:xfrm>
            <a:off x="6776487" y="145637"/>
            <a:ext cx="21615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(test t de Welch)</a:t>
            </a:r>
            <a:endParaRPr sz="2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9"/>
          <p:cNvSpPr/>
          <p:nvPr/>
        </p:nvSpPr>
        <p:spPr>
          <a:xfrm>
            <a:off x="9299" y="5454"/>
            <a:ext cx="5438775" cy="1823561"/>
          </a:xfrm>
          <a:custGeom>
            <a:rect b="b" l="l" r="r" t="t"/>
            <a:pathLst>
              <a:path extrusionOk="0" h="2431415" w="5438775">
                <a:moveTo>
                  <a:pt x="7011" y="2431275"/>
                </a:moveTo>
                <a:lnTo>
                  <a:pt x="0" y="2327"/>
                </a:lnTo>
                <a:lnTo>
                  <a:pt x="5438547" y="0"/>
                </a:lnTo>
                <a:lnTo>
                  <a:pt x="5438227" y="29115"/>
                </a:lnTo>
                <a:lnTo>
                  <a:pt x="5435302" y="87099"/>
                </a:lnTo>
                <a:lnTo>
                  <a:pt x="5429361" y="144742"/>
                </a:lnTo>
                <a:lnTo>
                  <a:pt x="5420437" y="202029"/>
                </a:lnTo>
                <a:lnTo>
                  <a:pt x="5408564" y="258943"/>
                </a:lnTo>
                <a:lnTo>
                  <a:pt x="5393777" y="315471"/>
                </a:lnTo>
                <a:lnTo>
                  <a:pt x="5376108" y="371596"/>
                </a:lnTo>
                <a:lnTo>
                  <a:pt x="5355593" y="427303"/>
                </a:lnTo>
                <a:lnTo>
                  <a:pt x="5332265" y="482578"/>
                </a:lnTo>
                <a:lnTo>
                  <a:pt x="5306159" y="537405"/>
                </a:lnTo>
                <a:lnTo>
                  <a:pt x="5277308" y="591768"/>
                </a:lnTo>
                <a:lnTo>
                  <a:pt x="5245746" y="645653"/>
                </a:lnTo>
                <a:lnTo>
                  <a:pt x="5211508" y="699045"/>
                </a:lnTo>
                <a:lnTo>
                  <a:pt x="5174627" y="751927"/>
                </a:lnTo>
                <a:lnTo>
                  <a:pt x="5135138" y="804286"/>
                </a:lnTo>
                <a:lnTo>
                  <a:pt x="5093074" y="856104"/>
                </a:lnTo>
                <a:lnTo>
                  <a:pt x="5048469" y="907369"/>
                </a:lnTo>
                <a:lnTo>
                  <a:pt x="5001358" y="958063"/>
                </a:lnTo>
                <a:lnTo>
                  <a:pt x="4951775" y="1008173"/>
                </a:lnTo>
                <a:lnTo>
                  <a:pt x="4899753" y="1057682"/>
                </a:lnTo>
                <a:lnTo>
                  <a:pt x="4845327" y="1106575"/>
                </a:lnTo>
                <a:lnTo>
                  <a:pt x="4788531" y="1154838"/>
                </a:lnTo>
                <a:lnTo>
                  <a:pt x="4729398" y="1202454"/>
                </a:lnTo>
                <a:lnTo>
                  <a:pt x="4698966" y="1226016"/>
                </a:lnTo>
                <a:lnTo>
                  <a:pt x="4667963" y="1249410"/>
                </a:lnTo>
                <a:lnTo>
                  <a:pt x="4636392" y="1272635"/>
                </a:lnTo>
                <a:lnTo>
                  <a:pt x="4604259" y="1295689"/>
                </a:lnTo>
                <a:lnTo>
                  <a:pt x="4571567" y="1318570"/>
                </a:lnTo>
                <a:lnTo>
                  <a:pt x="4538321" y="1341276"/>
                </a:lnTo>
                <a:lnTo>
                  <a:pt x="4504525" y="1363806"/>
                </a:lnTo>
                <a:lnTo>
                  <a:pt x="4470183" y="1386157"/>
                </a:lnTo>
                <a:lnTo>
                  <a:pt x="4435300" y="1408327"/>
                </a:lnTo>
                <a:lnTo>
                  <a:pt x="4399879" y="1430315"/>
                </a:lnTo>
                <a:lnTo>
                  <a:pt x="4363925" y="1452118"/>
                </a:lnTo>
                <a:lnTo>
                  <a:pt x="4327443" y="1473736"/>
                </a:lnTo>
                <a:lnTo>
                  <a:pt x="4290436" y="1495165"/>
                </a:lnTo>
                <a:lnTo>
                  <a:pt x="4252908" y="1516404"/>
                </a:lnTo>
                <a:lnTo>
                  <a:pt x="4214865" y="1537451"/>
                </a:lnTo>
                <a:lnTo>
                  <a:pt x="4176310" y="1558304"/>
                </a:lnTo>
                <a:lnTo>
                  <a:pt x="4137247" y="1578962"/>
                </a:lnTo>
                <a:lnTo>
                  <a:pt x="4097681" y="1599422"/>
                </a:lnTo>
                <a:lnTo>
                  <a:pt x="4057616" y="1619682"/>
                </a:lnTo>
                <a:lnTo>
                  <a:pt x="4017056" y="1639741"/>
                </a:lnTo>
                <a:lnTo>
                  <a:pt x="3976006" y="1659596"/>
                </a:lnTo>
                <a:lnTo>
                  <a:pt x="3934469" y="1679246"/>
                </a:lnTo>
                <a:lnTo>
                  <a:pt x="3892450" y="1698689"/>
                </a:lnTo>
                <a:lnTo>
                  <a:pt x="3849954" y="1717923"/>
                </a:lnTo>
                <a:lnTo>
                  <a:pt x="3806984" y="1736945"/>
                </a:lnTo>
                <a:lnTo>
                  <a:pt x="3763545" y="1755755"/>
                </a:lnTo>
                <a:lnTo>
                  <a:pt x="3719641" y="1774350"/>
                </a:lnTo>
                <a:lnTo>
                  <a:pt x="3675276" y="1792729"/>
                </a:lnTo>
                <a:lnTo>
                  <a:pt x="3630455" y="1810889"/>
                </a:lnTo>
                <a:lnTo>
                  <a:pt x="3585181" y="1828828"/>
                </a:lnTo>
                <a:lnTo>
                  <a:pt x="3539459" y="1846545"/>
                </a:lnTo>
                <a:lnTo>
                  <a:pt x="3493294" y="1864037"/>
                </a:lnTo>
                <a:lnTo>
                  <a:pt x="3446689" y="1881303"/>
                </a:lnTo>
                <a:lnTo>
                  <a:pt x="3399649" y="1898341"/>
                </a:lnTo>
                <a:lnTo>
                  <a:pt x="3352178" y="1915150"/>
                </a:lnTo>
                <a:lnTo>
                  <a:pt x="3304281" y="1931726"/>
                </a:lnTo>
                <a:lnTo>
                  <a:pt x="3255960" y="1948068"/>
                </a:lnTo>
                <a:lnTo>
                  <a:pt x="3207222" y="1964175"/>
                </a:lnTo>
                <a:lnTo>
                  <a:pt x="3158070" y="1980043"/>
                </a:lnTo>
                <a:lnTo>
                  <a:pt x="3108508" y="1995673"/>
                </a:lnTo>
                <a:lnTo>
                  <a:pt x="3058540" y="2011061"/>
                </a:lnTo>
                <a:lnTo>
                  <a:pt x="3008171" y="2026205"/>
                </a:lnTo>
                <a:lnTo>
                  <a:pt x="2957406" y="2041104"/>
                </a:lnTo>
                <a:lnTo>
                  <a:pt x="2906247" y="2055756"/>
                </a:lnTo>
                <a:lnTo>
                  <a:pt x="2854701" y="2070159"/>
                </a:lnTo>
                <a:lnTo>
                  <a:pt x="2802770" y="2084311"/>
                </a:lnTo>
                <a:lnTo>
                  <a:pt x="2750459" y="2098211"/>
                </a:lnTo>
                <a:lnTo>
                  <a:pt x="2697772" y="2111855"/>
                </a:lnTo>
                <a:lnTo>
                  <a:pt x="2644714" y="2125243"/>
                </a:lnTo>
                <a:lnTo>
                  <a:pt x="2591289" y="2138372"/>
                </a:lnTo>
                <a:lnTo>
                  <a:pt x="2537501" y="2151240"/>
                </a:lnTo>
                <a:lnTo>
                  <a:pt x="2483354" y="2163846"/>
                </a:lnTo>
                <a:lnTo>
                  <a:pt x="2428853" y="2176188"/>
                </a:lnTo>
                <a:lnTo>
                  <a:pt x="2374002" y="2188264"/>
                </a:lnTo>
                <a:lnTo>
                  <a:pt x="2318804" y="2200071"/>
                </a:lnTo>
                <a:lnTo>
                  <a:pt x="2263265" y="2211609"/>
                </a:lnTo>
                <a:lnTo>
                  <a:pt x="2207389" y="2222874"/>
                </a:lnTo>
                <a:lnTo>
                  <a:pt x="2151180" y="2233866"/>
                </a:lnTo>
                <a:lnTo>
                  <a:pt x="2094641" y="2244582"/>
                </a:lnTo>
                <a:lnTo>
                  <a:pt x="2037778" y="2255021"/>
                </a:lnTo>
                <a:lnTo>
                  <a:pt x="1980595" y="2265179"/>
                </a:lnTo>
                <a:lnTo>
                  <a:pt x="1923095" y="2275057"/>
                </a:lnTo>
                <a:lnTo>
                  <a:pt x="1865284" y="2284651"/>
                </a:lnTo>
                <a:lnTo>
                  <a:pt x="1807165" y="2293960"/>
                </a:lnTo>
                <a:lnTo>
                  <a:pt x="1748742" y="2302981"/>
                </a:lnTo>
                <a:lnTo>
                  <a:pt x="1690021" y="2311714"/>
                </a:lnTo>
                <a:lnTo>
                  <a:pt x="1631004" y="2320156"/>
                </a:lnTo>
                <a:lnTo>
                  <a:pt x="1571697" y="2328304"/>
                </a:lnTo>
                <a:lnTo>
                  <a:pt x="1512104" y="2336158"/>
                </a:lnTo>
                <a:lnTo>
                  <a:pt x="1452228" y="2343716"/>
                </a:lnTo>
                <a:lnTo>
                  <a:pt x="1392075" y="2350975"/>
                </a:lnTo>
                <a:lnTo>
                  <a:pt x="1331648" y="2357933"/>
                </a:lnTo>
                <a:lnTo>
                  <a:pt x="1270952" y="2364589"/>
                </a:lnTo>
                <a:lnTo>
                  <a:pt x="1209990" y="2370940"/>
                </a:lnTo>
                <a:lnTo>
                  <a:pt x="1148768" y="2376986"/>
                </a:lnTo>
                <a:lnTo>
                  <a:pt x="1087289" y="2382723"/>
                </a:lnTo>
                <a:lnTo>
                  <a:pt x="1025558" y="2388150"/>
                </a:lnTo>
                <a:lnTo>
                  <a:pt x="963579" y="2393266"/>
                </a:lnTo>
                <a:lnTo>
                  <a:pt x="901356" y="2398068"/>
                </a:lnTo>
                <a:lnTo>
                  <a:pt x="838893" y="2402553"/>
                </a:lnTo>
                <a:lnTo>
                  <a:pt x="776195" y="2406722"/>
                </a:lnTo>
                <a:lnTo>
                  <a:pt x="713266" y="2410571"/>
                </a:lnTo>
                <a:lnTo>
                  <a:pt x="650110" y="2414098"/>
                </a:lnTo>
                <a:lnTo>
                  <a:pt x="586731" y="2417302"/>
                </a:lnTo>
                <a:lnTo>
                  <a:pt x="523135" y="2420181"/>
                </a:lnTo>
                <a:lnTo>
                  <a:pt x="459324" y="2422732"/>
                </a:lnTo>
                <a:lnTo>
                  <a:pt x="395303" y="2424955"/>
                </a:lnTo>
                <a:lnTo>
                  <a:pt x="331077" y="2426847"/>
                </a:lnTo>
                <a:lnTo>
                  <a:pt x="266649" y="2428406"/>
                </a:lnTo>
                <a:lnTo>
                  <a:pt x="202025" y="2429630"/>
                </a:lnTo>
                <a:lnTo>
                  <a:pt x="137207" y="2430517"/>
                </a:lnTo>
                <a:lnTo>
                  <a:pt x="72202" y="2431066"/>
                </a:lnTo>
                <a:lnTo>
                  <a:pt x="7011" y="2431275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76" name="Google Shape;376;p49"/>
          <p:cNvSpPr txBox="1"/>
          <p:nvPr/>
        </p:nvSpPr>
        <p:spPr>
          <a:xfrm>
            <a:off x="320675" y="150775"/>
            <a:ext cx="40842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rebuchet MS"/>
                <a:ea typeface="Trebuchet MS"/>
                <a:cs typeface="Trebuchet MS"/>
                <a:sym typeface="Trebuchet MS"/>
              </a:rPr>
              <a:t>Méthode classique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77" name="Google Shape;377;p49"/>
          <p:cNvSpPr txBox="1"/>
          <p:nvPr>
            <p:ph type="title"/>
          </p:nvPr>
        </p:nvSpPr>
        <p:spPr>
          <a:xfrm>
            <a:off x="6776487" y="145637"/>
            <a:ext cx="21615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(test t de Welch)</a:t>
            </a:r>
            <a:endParaRPr sz="2400"/>
          </a:p>
        </p:txBody>
      </p:sp>
      <p:pic>
        <p:nvPicPr>
          <p:cNvPr id="378" name="Google Shape;378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4225" y="1826419"/>
            <a:ext cx="5572123" cy="1757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0"/>
          <p:cNvSpPr/>
          <p:nvPr/>
        </p:nvSpPr>
        <p:spPr>
          <a:xfrm>
            <a:off x="9299" y="5454"/>
            <a:ext cx="5438775" cy="1823561"/>
          </a:xfrm>
          <a:custGeom>
            <a:rect b="b" l="l" r="r" t="t"/>
            <a:pathLst>
              <a:path extrusionOk="0" h="2431415" w="5438775">
                <a:moveTo>
                  <a:pt x="7011" y="2431275"/>
                </a:moveTo>
                <a:lnTo>
                  <a:pt x="0" y="2327"/>
                </a:lnTo>
                <a:lnTo>
                  <a:pt x="5438547" y="0"/>
                </a:lnTo>
                <a:lnTo>
                  <a:pt x="5438227" y="29115"/>
                </a:lnTo>
                <a:lnTo>
                  <a:pt x="5435302" y="87099"/>
                </a:lnTo>
                <a:lnTo>
                  <a:pt x="5429361" y="144742"/>
                </a:lnTo>
                <a:lnTo>
                  <a:pt x="5420437" y="202029"/>
                </a:lnTo>
                <a:lnTo>
                  <a:pt x="5408564" y="258943"/>
                </a:lnTo>
                <a:lnTo>
                  <a:pt x="5393777" y="315471"/>
                </a:lnTo>
                <a:lnTo>
                  <a:pt x="5376108" y="371596"/>
                </a:lnTo>
                <a:lnTo>
                  <a:pt x="5355593" y="427303"/>
                </a:lnTo>
                <a:lnTo>
                  <a:pt x="5332265" y="482578"/>
                </a:lnTo>
                <a:lnTo>
                  <a:pt x="5306159" y="537405"/>
                </a:lnTo>
                <a:lnTo>
                  <a:pt x="5277308" y="591768"/>
                </a:lnTo>
                <a:lnTo>
                  <a:pt x="5245746" y="645653"/>
                </a:lnTo>
                <a:lnTo>
                  <a:pt x="5211508" y="699045"/>
                </a:lnTo>
                <a:lnTo>
                  <a:pt x="5174627" y="751927"/>
                </a:lnTo>
                <a:lnTo>
                  <a:pt x="5135138" y="804286"/>
                </a:lnTo>
                <a:lnTo>
                  <a:pt x="5093074" y="856104"/>
                </a:lnTo>
                <a:lnTo>
                  <a:pt x="5048469" y="907369"/>
                </a:lnTo>
                <a:lnTo>
                  <a:pt x="5001358" y="958063"/>
                </a:lnTo>
                <a:lnTo>
                  <a:pt x="4951775" y="1008173"/>
                </a:lnTo>
                <a:lnTo>
                  <a:pt x="4899753" y="1057682"/>
                </a:lnTo>
                <a:lnTo>
                  <a:pt x="4845327" y="1106575"/>
                </a:lnTo>
                <a:lnTo>
                  <a:pt x="4788531" y="1154838"/>
                </a:lnTo>
                <a:lnTo>
                  <a:pt x="4729398" y="1202454"/>
                </a:lnTo>
                <a:lnTo>
                  <a:pt x="4698966" y="1226016"/>
                </a:lnTo>
                <a:lnTo>
                  <a:pt x="4667963" y="1249410"/>
                </a:lnTo>
                <a:lnTo>
                  <a:pt x="4636392" y="1272635"/>
                </a:lnTo>
                <a:lnTo>
                  <a:pt x="4604259" y="1295689"/>
                </a:lnTo>
                <a:lnTo>
                  <a:pt x="4571567" y="1318570"/>
                </a:lnTo>
                <a:lnTo>
                  <a:pt x="4538321" y="1341276"/>
                </a:lnTo>
                <a:lnTo>
                  <a:pt x="4504525" y="1363806"/>
                </a:lnTo>
                <a:lnTo>
                  <a:pt x="4470183" y="1386157"/>
                </a:lnTo>
                <a:lnTo>
                  <a:pt x="4435300" y="1408327"/>
                </a:lnTo>
                <a:lnTo>
                  <a:pt x="4399879" y="1430315"/>
                </a:lnTo>
                <a:lnTo>
                  <a:pt x="4363925" y="1452118"/>
                </a:lnTo>
                <a:lnTo>
                  <a:pt x="4327443" y="1473736"/>
                </a:lnTo>
                <a:lnTo>
                  <a:pt x="4290436" y="1495165"/>
                </a:lnTo>
                <a:lnTo>
                  <a:pt x="4252908" y="1516404"/>
                </a:lnTo>
                <a:lnTo>
                  <a:pt x="4214865" y="1537451"/>
                </a:lnTo>
                <a:lnTo>
                  <a:pt x="4176310" y="1558304"/>
                </a:lnTo>
                <a:lnTo>
                  <a:pt x="4137247" y="1578962"/>
                </a:lnTo>
                <a:lnTo>
                  <a:pt x="4097681" y="1599422"/>
                </a:lnTo>
                <a:lnTo>
                  <a:pt x="4057616" y="1619682"/>
                </a:lnTo>
                <a:lnTo>
                  <a:pt x="4017056" y="1639741"/>
                </a:lnTo>
                <a:lnTo>
                  <a:pt x="3976006" y="1659596"/>
                </a:lnTo>
                <a:lnTo>
                  <a:pt x="3934469" y="1679246"/>
                </a:lnTo>
                <a:lnTo>
                  <a:pt x="3892450" y="1698689"/>
                </a:lnTo>
                <a:lnTo>
                  <a:pt x="3849954" y="1717923"/>
                </a:lnTo>
                <a:lnTo>
                  <a:pt x="3806984" y="1736945"/>
                </a:lnTo>
                <a:lnTo>
                  <a:pt x="3763545" y="1755755"/>
                </a:lnTo>
                <a:lnTo>
                  <a:pt x="3719641" y="1774350"/>
                </a:lnTo>
                <a:lnTo>
                  <a:pt x="3675276" y="1792729"/>
                </a:lnTo>
                <a:lnTo>
                  <a:pt x="3630455" y="1810889"/>
                </a:lnTo>
                <a:lnTo>
                  <a:pt x="3585181" y="1828828"/>
                </a:lnTo>
                <a:lnTo>
                  <a:pt x="3539459" y="1846545"/>
                </a:lnTo>
                <a:lnTo>
                  <a:pt x="3493294" y="1864037"/>
                </a:lnTo>
                <a:lnTo>
                  <a:pt x="3446689" y="1881303"/>
                </a:lnTo>
                <a:lnTo>
                  <a:pt x="3399649" y="1898341"/>
                </a:lnTo>
                <a:lnTo>
                  <a:pt x="3352178" y="1915150"/>
                </a:lnTo>
                <a:lnTo>
                  <a:pt x="3304281" y="1931726"/>
                </a:lnTo>
                <a:lnTo>
                  <a:pt x="3255960" y="1948068"/>
                </a:lnTo>
                <a:lnTo>
                  <a:pt x="3207222" y="1964175"/>
                </a:lnTo>
                <a:lnTo>
                  <a:pt x="3158070" y="1980043"/>
                </a:lnTo>
                <a:lnTo>
                  <a:pt x="3108508" y="1995673"/>
                </a:lnTo>
                <a:lnTo>
                  <a:pt x="3058540" y="2011061"/>
                </a:lnTo>
                <a:lnTo>
                  <a:pt x="3008171" y="2026205"/>
                </a:lnTo>
                <a:lnTo>
                  <a:pt x="2957406" y="2041104"/>
                </a:lnTo>
                <a:lnTo>
                  <a:pt x="2906247" y="2055756"/>
                </a:lnTo>
                <a:lnTo>
                  <a:pt x="2854701" y="2070159"/>
                </a:lnTo>
                <a:lnTo>
                  <a:pt x="2802770" y="2084311"/>
                </a:lnTo>
                <a:lnTo>
                  <a:pt x="2750459" y="2098211"/>
                </a:lnTo>
                <a:lnTo>
                  <a:pt x="2697772" y="2111855"/>
                </a:lnTo>
                <a:lnTo>
                  <a:pt x="2644714" y="2125243"/>
                </a:lnTo>
                <a:lnTo>
                  <a:pt x="2591289" y="2138372"/>
                </a:lnTo>
                <a:lnTo>
                  <a:pt x="2537501" y="2151240"/>
                </a:lnTo>
                <a:lnTo>
                  <a:pt x="2483354" y="2163846"/>
                </a:lnTo>
                <a:lnTo>
                  <a:pt x="2428853" y="2176188"/>
                </a:lnTo>
                <a:lnTo>
                  <a:pt x="2374002" y="2188264"/>
                </a:lnTo>
                <a:lnTo>
                  <a:pt x="2318804" y="2200071"/>
                </a:lnTo>
                <a:lnTo>
                  <a:pt x="2263265" y="2211609"/>
                </a:lnTo>
                <a:lnTo>
                  <a:pt x="2207389" y="2222874"/>
                </a:lnTo>
                <a:lnTo>
                  <a:pt x="2151180" y="2233866"/>
                </a:lnTo>
                <a:lnTo>
                  <a:pt x="2094641" y="2244582"/>
                </a:lnTo>
                <a:lnTo>
                  <a:pt x="2037778" y="2255021"/>
                </a:lnTo>
                <a:lnTo>
                  <a:pt x="1980595" y="2265179"/>
                </a:lnTo>
                <a:lnTo>
                  <a:pt x="1923095" y="2275057"/>
                </a:lnTo>
                <a:lnTo>
                  <a:pt x="1865284" y="2284651"/>
                </a:lnTo>
                <a:lnTo>
                  <a:pt x="1807165" y="2293960"/>
                </a:lnTo>
                <a:lnTo>
                  <a:pt x="1748742" y="2302981"/>
                </a:lnTo>
                <a:lnTo>
                  <a:pt x="1690021" y="2311714"/>
                </a:lnTo>
                <a:lnTo>
                  <a:pt x="1631004" y="2320156"/>
                </a:lnTo>
                <a:lnTo>
                  <a:pt x="1571697" y="2328304"/>
                </a:lnTo>
                <a:lnTo>
                  <a:pt x="1512104" y="2336158"/>
                </a:lnTo>
                <a:lnTo>
                  <a:pt x="1452228" y="2343716"/>
                </a:lnTo>
                <a:lnTo>
                  <a:pt x="1392075" y="2350975"/>
                </a:lnTo>
                <a:lnTo>
                  <a:pt x="1331648" y="2357933"/>
                </a:lnTo>
                <a:lnTo>
                  <a:pt x="1270952" y="2364589"/>
                </a:lnTo>
                <a:lnTo>
                  <a:pt x="1209990" y="2370940"/>
                </a:lnTo>
                <a:lnTo>
                  <a:pt x="1148768" y="2376986"/>
                </a:lnTo>
                <a:lnTo>
                  <a:pt x="1087289" y="2382723"/>
                </a:lnTo>
                <a:lnTo>
                  <a:pt x="1025558" y="2388150"/>
                </a:lnTo>
                <a:lnTo>
                  <a:pt x="963579" y="2393266"/>
                </a:lnTo>
                <a:lnTo>
                  <a:pt x="901356" y="2398068"/>
                </a:lnTo>
                <a:lnTo>
                  <a:pt x="838893" y="2402553"/>
                </a:lnTo>
                <a:lnTo>
                  <a:pt x="776195" y="2406722"/>
                </a:lnTo>
                <a:lnTo>
                  <a:pt x="713266" y="2410571"/>
                </a:lnTo>
                <a:lnTo>
                  <a:pt x="650110" y="2414098"/>
                </a:lnTo>
                <a:lnTo>
                  <a:pt x="586731" y="2417302"/>
                </a:lnTo>
                <a:lnTo>
                  <a:pt x="523135" y="2420181"/>
                </a:lnTo>
                <a:lnTo>
                  <a:pt x="459324" y="2422732"/>
                </a:lnTo>
                <a:lnTo>
                  <a:pt x="395303" y="2424955"/>
                </a:lnTo>
                <a:lnTo>
                  <a:pt x="331077" y="2426847"/>
                </a:lnTo>
                <a:lnTo>
                  <a:pt x="266649" y="2428406"/>
                </a:lnTo>
                <a:lnTo>
                  <a:pt x="202025" y="2429630"/>
                </a:lnTo>
                <a:lnTo>
                  <a:pt x="137207" y="2430517"/>
                </a:lnTo>
                <a:lnTo>
                  <a:pt x="72202" y="2431066"/>
                </a:lnTo>
                <a:lnTo>
                  <a:pt x="7011" y="2431275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84" name="Google Shape;384;p50"/>
          <p:cNvSpPr txBox="1"/>
          <p:nvPr/>
        </p:nvSpPr>
        <p:spPr>
          <a:xfrm>
            <a:off x="320675" y="150775"/>
            <a:ext cx="40638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rebuchet MS"/>
                <a:ea typeface="Trebuchet MS"/>
                <a:cs typeface="Trebuchet MS"/>
                <a:sym typeface="Trebuchet MS"/>
              </a:rPr>
              <a:t>Méthode classique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385" name="Google Shape;385;p50"/>
          <p:cNvGrpSpPr/>
          <p:nvPr/>
        </p:nvGrpSpPr>
        <p:grpSpPr>
          <a:xfrm>
            <a:off x="247650" y="1721644"/>
            <a:ext cx="6632961" cy="1500187"/>
            <a:chOff x="247650" y="2295525"/>
            <a:chExt cx="8843948" cy="2000249"/>
          </a:xfrm>
        </p:grpSpPr>
        <p:pic>
          <p:nvPicPr>
            <p:cNvPr id="386" name="Google Shape;386;p5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681150" y="2295525"/>
              <a:ext cx="7410448" cy="2000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7" name="Google Shape;387;p5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47650" y="2971800"/>
              <a:ext cx="1581149" cy="8381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8" name="Google Shape;388;p50"/>
          <p:cNvSpPr txBox="1"/>
          <p:nvPr>
            <p:ph type="title"/>
          </p:nvPr>
        </p:nvSpPr>
        <p:spPr>
          <a:xfrm>
            <a:off x="5591422" y="145637"/>
            <a:ext cx="33465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(Distribution t de Student)</a:t>
            </a:r>
            <a:endParaRPr sz="2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1"/>
          <p:cNvSpPr/>
          <p:nvPr/>
        </p:nvSpPr>
        <p:spPr>
          <a:xfrm>
            <a:off x="9299" y="5454"/>
            <a:ext cx="5438775" cy="1823561"/>
          </a:xfrm>
          <a:custGeom>
            <a:rect b="b" l="l" r="r" t="t"/>
            <a:pathLst>
              <a:path extrusionOk="0" h="2431415" w="5438775">
                <a:moveTo>
                  <a:pt x="7011" y="2431275"/>
                </a:moveTo>
                <a:lnTo>
                  <a:pt x="0" y="2327"/>
                </a:lnTo>
                <a:lnTo>
                  <a:pt x="5438547" y="0"/>
                </a:lnTo>
                <a:lnTo>
                  <a:pt x="5438227" y="29115"/>
                </a:lnTo>
                <a:lnTo>
                  <a:pt x="5435302" y="87099"/>
                </a:lnTo>
                <a:lnTo>
                  <a:pt x="5429361" y="144742"/>
                </a:lnTo>
                <a:lnTo>
                  <a:pt x="5420437" y="202029"/>
                </a:lnTo>
                <a:lnTo>
                  <a:pt x="5408564" y="258943"/>
                </a:lnTo>
                <a:lnTo>
                  <a:pt x="5393777" y="315471"/>
                </a:lnTo>
                <a:lnTo>
                  <a:pt x="5376108" y="371596"/>
                </a:lnTo>
                <a:lnTo>
                  <a:pt x="5355593" y="427303"/>
                </a:lnTo>
                <a:lnTo>
                  <a:pt x="5332265" y="482578"/>
                </a:lnTo>
                <a:lnTo>
                  <a:pt x="5306159" y="537405"/>
                </a:lnTo>
                <a:lnTo>
                  <a:pt x="5277308" y="591768"/>
                </a:lnTo>
                <a:lnTo>
                  <a:pt x="5245746" y="645653"/>
                </a:lnTo>
                <a:lnTo>
                  <a:pt x="5211508" y="699045"/>
                </a:lnTo>
                <a:lnTo>
                  <a:pt x="5174627" y="751927"/>
                </a:lnTo>
                <a:lnTo>
                  <a:pt x="5135138" y="804286"/>
                </a:lnTo>
                <a:lnTo>
                  <a:pt x="5093074" y="856104"/>
                </a:lnTo>
                <a:lnTo>
                  <a:pt x="5048469" y="907369"/>
                </a:lnTo>
                <a:lnTo>
                  <a:pt x="5001358" y="958063"/>
                </a:lnTo>
                <a:lnTo>
                  <a:pt x="4951775" y="1008173"/>
                </a:lnTo>
                <a:lnTo>
                  <a:pt x="4899753" y="1057682"/>
                </a:lnTo>
                <a:lnTo>
                  <a:pt x="4845327" y="1106575"/>
                </a:lnTo>
                <a:lnTo>
                  <a:pt x="4788531" y="1154838"/>
                </a:lnTo>
                <a:lnTo>
                  <a:pt x="4729398" y="1202454"/>
                </a:lnTo>
                <a:lnTo>
                  <a:pt x="4698966" y="1226016"/>
                </a:lnTo>
                <a:lnTo>
                  <a:pt x="4667963" y="1249410"/>
                </a:lnTo>
                <a:lnTo>
                  <a:pt x="4636392" y="1272635"/>
                </a:lnTo>
                <a:lnTo>
                  <a:pt x="4604259" y="1295689"/>
                </a:lnTo>
                <a:lnTo>
                  <a:pt x="4571567" y="1318570"/>
                </a:lnTo>
                <a:lnTo>
                  <a:pt x="4538321" y="1341276"/>
                </a:lnTo>
                <a:lnTo>
                  <a:pt x="4504525" y="1363806"/>
                </a:lnTo>
                <a:lnTo>
                  <a:pt x="4470183" y="1386157"/>
                </a:lnTo>
                <a:lnTo>
                  <a:pt x="4435300" y="1408327"/>
                </a:lnTo>
                <a:lnTo>
                  <a:pt x="4399879" y="1430315"/>
                </a:lnTo>
                <a:lnTo>
                  <a:pt x="4363925" y="1452118"/>
                </a:lnTo>
                <a:lnTo>
                  <a:pt x="4327443" y="1473736"/>
                </a:lnTo>
                <a:lnTo>
                  <a:pt x="4290436" y="1495165"/>
                </a:lnTo>
                <a:lnTo>
                  <a:pt x="4252908" y="1516404"/>
                </a:lnTo>
                <a:lnTo>
                  <a:pt x="4214865" y="1537451"/>
                </a:lnTo>
                <a:lnTo>
                  <a:pt x="4176310" y="1558304"/>
                </a:lnTo>
                <a:lnTo>
                  <a:pt x="4137247" y="1578962"/>
                </a:lnTo>
                <a:lnTo>
                  <a:pt x="4097681" y="1599422"/>
                </a:lnTo>
                <a:lnTo>
                  <a:pt x="4057616" y="1619682"/>
                </a:lnTo>
                <a:lnTo>
                  <a:pt x="4017056" y="1639741"/>
                </a:lnTo>
                <a:lnTo>
                  <a:pt x="3976006" y="1659596"/>
                </a:lnTo>
                <a:lnTo>
                  <a:pt x="3934469" y="1679246"/>
                </a:lnTo>
                <a:lnTo>
                  <a:pt x="3892450" y="1698689"/>
                </a:lnTo>
                <a:lnTo>
                  <a:pt x="3849954" y="1717923"/>
                </a:lnTo>
                <a:lnTo>
                  <a:pt x="3806984" y="1736945"/>
                </a:lnTo>
                <a:lnTo>
                  <a:pt x="3763545" y="1755755"/>
                </a:lnTo>
                <a:lnTo>
                  <a:pt x="3719641" y="1774350"/>
                </a:lnTo>
                <a:lnTo>
                  <a:pt x="3675276" y="1792729"/>
                </a:lnTo>
                <a:lnTo>
                  <a:pt x="3630455" y="1810889"/>
                </a:lnTo>
                <a:lnTo>
                  <a:pt x="3585181" y="1828828"/>
                </a:lnTo>
                <a:lnTo>
                  <a:pt x="3539459" y="1846545"/>
                </a:lnTo>
                <a:lnTo>
                  <a:pt x="3493294" y="1864037"/>
                </a:lnTo>
                <a:lnTo>
                  <a:pt x="3446689" y="1881303"/>
                </a:lnTo>
                <a:lnTo>
                  <a:pt x="3399649" y="1898341"/>
                </a:lnTo>
                <a:lnTo>
                  <a:pt x="3352178" y="1915150"/>
                </a:lnTo>
                <a:lnTo>
                  <a:pt x="3304281" y="1931726"/>
                </a:lnTo>
                <a:lnTo>
                  <a:pt x="3255960" y="1948068"/>
                </a:lnTo>
                <a:lnTo>
                  <a:pt x="3207222" y="1964175"/>
                </a:lnTo>
                <a:lnTo>
                  <a:pt x="3158070" y="1980043"/>
                </a:lnTo>
                <a:lnTo>
                  <a:pt x="3108508" y="1995673"/>
                </a:lnTo>
                <a:lnTo>
                  <a:pt x="3058540" y="2011061"/>
                </a:lnTo>
                <a:lnTo>
                  <a:pt x="3008171" y="2026205"/>
                </a:lnTo>
                <a:lnTo>
                  <a:pt x="2957406" y="2041104"/>
                </a:lnTo>
                <a:lnTo>
                  <a:pt x="2906247" y="2055756"/>
                </a:lnTo>
                <a:lnTo>
                  <a:pt x="2854701" y="2070159"/>
                </a:lnTo>
                <a:lnTo>
                  <a:pt x="2802770" y="2084311"/>
                </a:lnTo>
                <a:lnTo>
                  <a:pt x="2750459" y="2098211"/>
                </a:lnTo>
                <a:lnTo>
                  <a:pt x="2697772" y="2111855"/>
                </a:lnTo>
                <a:lnTo>
                  <a:pt x="2644714" y="2125243"/>
                </a:lnTo>
                <a:lnTo>
                  <a:pt x="2591289" y="2138372"/>
                </a:lnTo>
                <a:lnTo>
                  <a:pt x="2537501" y="2151240"/>
                </a:lnTo>
                <a:lnTo>
                  <a:pt x="2483354" y="2163846"/>
                </a:lnTo>
                <a:lnTo>
                  <a:pt x="2428853" y="2176188"/>
                </a:lnTo>
                <a:lnTo>
                  <a:pt x="2374002" y="2188264"/>
                </a:lnTo>
                <a:lnTo>
                  <a:pt x="2318804" y="2200071"/>
                </a:lnTo>
                <a:lnTo>
                  <a:pt x="2263265" y="2211609"/>
                </a:lnTo>
                <a:lnTo>
                  <a:pt x="2207389" y="2222874"/>
                </a:lnTo>
                <a:lnTo>
                  <a:pt x="2151180" y="2233866"/>
                </a:lnTo>
                <a:lnTo>
                  <a:pt x="2094641" y="2244582"/>
                </a:lnTo>
                <a:lnTo>
                  <a:pt x="2037778" y="2255021"/>
                </a:lnTo>
                <a:lnTo>
                  <a:pt x="1980595" y="2265179"/>
                </a:lnTo>
                <a:lnTo>
                  <a:pt x="1923095" y="2275057"/>
                </a:lnTo>
                <a:lnTo>
                  <a:pt x="1865284" y="2284651"/>
                </a:lnTo>
                <a:lnTo>
                  <a:pt x="1807165" y="2293960"/>
                </a:lnTo>
                <a:lnTo>
                  <a:pt x="1748742" y="2302981"/>
                </a:lnTo>
                <a:lnTo>
                  <a:pt x="1690021" y="2311714"/>
                </a:lnTo>
                <a:lnTo>
                  <a:pt x="1631004" y="2320156"/>
                </a:lnTo>
                <a:lnTo>
                  <a:pt x="1571697" y="2328304"/>
                </a:lnTo>
                <a:lnTo>
                  <a:pt x="1512104" y="2336158"/>
                </a:lnTo>
                <a:lnTo>
                  <a:pt x="1452228" y="2343716"/>
                </a:lnTo>
                <a:lnTo>
                  <a:pt x="1392075" y="2350975"/>
                </a:lnTo>
                <a:lnTo>
                  <a:pt x="1331648" y="2357933"/>
                </a:lnTo>
                <a:lnTo>
                  <a:pt x="1270952" y="2364589"/>
                </a:lnTo>
                <a:lnTo>
                  <a:pt x="1209990" y="2370940"/>
                </a:lnTo>
                <a:lnTo>
                  <a:pt x="1148768" y="2376986"/>
                </a:lnTo>
                <a:lnTo>
                  <a:pt x="1087289" y="2382723"/>
                </a:lnTo>
                <a:lnTo>
                  <a:pt x="1025558" y="2388150"/>
                </a:lnTo>
                <a:lnTo>
                  <a:pt x="963579" y="2393266"/>
                </a:lnTo>
                <a:lnTo>
                  <a:pt x="901356" y="2398068"/>
                </a:lnTo>
                <a:lnTo>
                  <a:pt x="838893" y="2402553"/>
                </a:lnTo>
                <a:lnTo>
                  <a:pt x="776195" y="2406722"/>
                </a:lnTo>
                <a:lnTo>
                  <a:pt x="713266" y="2410571"/>
                </a:lnTo>
                <a:lnTo>
                  <a:pt x="650110" y="2414098"/>
                </a:lnTo>
                <a:lnTo>
                  <a:pt x="586731" y="2417302"/>
                </a:lnTo>
                <a:lnTo>
                  <a:pt x="523135" y="2420181"/>
                </a:lnTo>
                <a:lnTo>
                  <a:pt x="459324" y="2422732"/>
                </a:lnTo>
                <a:lnTo>
                  <a:pt x="395303" y="2424955"/>
                </a:lnTo>
                <a:lnTo>
                  <a:pt x="331077" y="2426847"/>
                </a:lnTo>
                <a:lnTo>
                  <a:pt x="266649" y="2428406"/>
                </a:lnTo>
                <a:lnTo>
                  <a:pt x="202025" y="2429630"/>
                </a:lnTo>
                <a:lnTo>
                  <a:pt x="137207" y="2430517"/>
                </a:lnTo>
                <a:lnTo>
                  <a:pt x="72202" y="2431066"/>
                </a:lnTo>
                <a:lnTo>
                  <a:pt x="7011" y="2431275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94" name="Google Shape;394;p51"/>
          <p:cNvSpPr txBox="1"/>
          <p:nvPr/>
        </p:nvSpPr>
        <p:spPr>
          <a:xfrm>
            <a:off x="320675" y="150775"/>
            <a:ext cx="44229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rebuchet MS"/>
                <a:ea typeface="Trebuchet MS"/>
                <a:cs typeface="Trebuchet MS"/>
                <a:sym typeface="Trebuchet MS"/>
              </a:rPr>
              <a:t>Méthode classique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395" name="Google Shape;395;p51"/>
          <p:cNvGrpSpPr/>
          <p:nvPr/>
        </p:nvGrpSpPr>
        <p:grpSpPr>
          <a:xfrm>
            <a:off x="247650" y="1721644"/>
            <a:ext cx="6632961" cy="1500187"/>
            <a:chOff x="247650" y="2295525"/>
            <a:chExt cx="8843948" cy="2000249"/>
          </a:xfrm>
        </p:grpSpPr>
        <p:pic>
          <p:nvPicPr>
            <p:cNvPr id="396" name="Google Shape;396;p5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681150" y="2295525"/>
              <a:ext cx="7410448" cy="2000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7" name="Google Shape;397;p5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47650" y="2971800"/>
              <a:ext cx="1581149" cy="8381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8" name="Google Shape;398;p51"/>
          <p:cNvSpPr txBox="1"/>
          <p:nvPr>
            <p:ph type="title"/>
          </p:nvPr>
        </p:nvSpPr>
        <p:spPr>
          <a:xfrm>
            <a:off x="5591422" y="145637"/>
            <a:ext cx="33465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(Distribution t de Student)</a:t>
            </a:r>
            <a:endParaRPr sz="2400"/>
          </a:p>
        </p:txBody>
      </p:sp>
      <p:sp>
        <p:nvSpPr>
          <p:cNvPr id="399" name="Google Shape;399;p51"/>
          <p:cNvSpPr txBox="1"/>
          <p:nvPr/>
        </p:nvSpPr>
        <p:spPr>
          <a:xfrm>
            <a:off x="950075" y="3362575"/>
            <a:ext cx="7294800" cy="17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9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252525"/>
                </a:solidFill>
                <a:latin typeface="Trebuchet MS"/>
                <a:ea typeface="Trebuchet MS"/>
                <a:cs typeface="Trebuchet MS"/>
                <a:sym typeface="Trebuchet MS"/>
              </a:rPr>
              <a:t>Degré de liberté : "Le nombre de manières indépendantes par lesquelles un système dynamique peut se déplacer, sans violer aucune contrainte qui lui est imposée."</a:t>
            </a:r>
            <a:endParaRPr i="1" sz="2000">
              <a:solidFill>
                <a:srgbClr val="252525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575056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252525"/>
                </a:solidFill>
                <a:latin typeface="Trebuchet MS"/>
                <a:ea typeface="Trebuchet MS"/>
                <a:cs typeface="Trebuchet MS"/>
                <a:sym typeface="Trebuchet MS"/>
              </a:rPr>
              <a:t>-Wikipédia</a:t>
            </a:r>
            <a:endParaRPr i="1" sz="2000">
              <a:solidFill>
                <a:srgbClr val="25252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2"/>
          <p:cNvSpPr txBox="1"/>
          <p:nvPr/>
        </p:nvSpPr>
        <p:spPr>
          <a:xfrm>
            <a:off x="950075" y="3362575"/>
            <a:ext cx="7294800" cy="17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925">
            <a:noAutofit/>
          </a:bodyPr>
          <a:lstStyle/>
          <a:p>
            <a:pPr indent="0" lvl="0" marL="575056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252525"/>
                </a:solidFill>
                <a:latin typeface="Trebuchet MS"/>
                <a:ea typeface="Trebuchet MS"/>
                <a:cs typeface="Trebuchet MS"/>
                <a:sym typeface="Trebuchet MS"/>
              </a:rPr>
              <a:t>Degré de liberté : "Le nombre de manières indépendantes par lesquelles un système dynamique peut se déplacer, sans violer aucune contrainte qui lui est imposée."</a:t>
            </a:r>
            <a:endParaRPr i="1" sz="2400">
              <a:solidFill>
                <a:srgbClr val="252525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575056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252525"/>
                </a:solidFill>
                <a:latin typeface="Trebuchet MS"/>
                <a:ea typeface="Trebuchet MS"/>
                <a:cs typeface="Trebuchet MS"/>
                <a:sym typeface="Trebuchet MS"/>
              </a:rPr>
              <a:t>-Wikipédia</a:t>
            </a:r>
            <a:endParaRPr i="1" sz="2400">
              <a:solidFill>
                <a:srgbClr val="25252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05" name="Google Shape;405;p52"/>
          <p:cNvSpPr/>
          <p:nvPr/>
        </p:nvSpPr>
        <p:spPr>
          <a:xfrm>
            <a:off x="9299" y="5454"/>
            <a:ext cx="5438775" cy="1823561"/>
          </a:xfrm>
          <a:custGeom>
            <a:rect b="b" l="l" r="r" t="t"/>
            <a:pathLst>
              <a:path extrusionOk="0" h="2431415" w="5438775">
                <a:moveTo>
                  <a:pt x="7011" y="2431275"/>
                </a:moveTo>
                <a:lnTo>
                  <a:pt x="0" y="2327"/>
                </a:lnTo>
                <a:lnTo>
                  <a:pt x="5438547" y="0"/>
                </a:lnTo>
                <a:lnTo>
                  <a:pt x="5438227" y="29115"/>
                </a:lnTo>
                <a:lnTo>
                  <a:pt x="5435302" y="87099"/>
                </a:lnTo>
                <a:lnTo>
                  <a:pt x="5429361" y="144742"/>
                </a:lnTo>
                <a:lnTo>
                  <a:pt x="5420437" y="202029"/>
                </a:lnTo>
                <a:lnTo>
                  <a:pt x="5408564" y="258943"/>
                </a:lnTo>
                <a:lnTo>
                  <a:pt x="5393777" y="315471"/>
                </a:lnTo>
                <a:lnTo>
                  <a:pt x="5376108" y="371596"/>
                </a:lnTo>
                <a:lnTo>
                  <a:pt x="5355593" y="427303"/>
                </a:lnTo>
                <a:lnTo>
                  <a:pt x="5332265" y="482578"/>
                </a:lnTo>
                <a:lnTo>
                  <a:pt x="5306159" y="537405"/>
                </a:lnTo>
                <a:lnTo>
                  <a:pt x="5277308" y="591768"/>
                </a:lnTo>
                <a:lnTo>
                  <a:pt x="5245746" y="645653"/>
                </a:lnTo>
                <a:lnTo>
                  <a:pt x="5211508" y="699045"/>
                </a:lnTo>
                <a:lnTo>
                  <a:pt x="5174627" y="751927"/>
                </a:lnTo>
                <a:lnTo>
                  <a:pt x="5135138" y="804286"/>
                </a:lnTo>
                <a:lnTo>
                  <a:pt x="5093074" y="856104"/>
                </a:lnTo>
                <a:lnTo>
                  <a:pt x="5048469" y="907369"/>
                </a:lnTo>
                <a:lnTo>
                  <a:pt x="5001358" y="958063"/>
                </a:lnTo>
                <a:lnTo>
                  <a:pt x="4951775" y="1008173"/>
                </a:lnTo>
                <a:lnTo>
                  <a:pt x="4899753" y="1057682"/>
                </a:lnTo>
                <a:lnTo>
                  <a:pt x="4845327" y="1106575"/>
                </a:lnTo>
                <a:lnTo>
                  <a:pt x="4788531" y="1154838"/>
                </a:lnTo>
                <a:lnTo>
                  <a:pt x="4729398" y="1202454"/>
                </a:lnTo>
                <a:lnTo>
                  <a:pt x="4698966" y="1226016"/>
                </a:lnTo>
                <a:lnTo>
                  <a:pt x="4667963" y="1249410"/>
                </a:lnTo>
                <a:lnTo>
                  <a:pt x="4636392" y="1272635"/>
                </a:lnTo>
                <a:lnTo>
                  <a:pt x="4604259" y="1295689"/>
                </a:lnTo>
                <a:lnTo>
                  <a:pt x="4571567" y="1318570"/>
                </a:lnTo>
                <a:lnTo>
                  <a:pt x="4538321" y="1341276"/>
                </a:lnTo>
                <a:lnTo>
                  <a:pt x="4504525" y="1363806"/>
                </a:lnTo>
                <a:lnTo>
                  <a:pt x="4470183" y="1386157"/>
                </a:lnTo>
                <a:lnTo>
                  <a:pt x="4435300" y="1408327"/>
                </a:lnTo>
                <a:lnTo>
                  <a:pt x="4399879" y="1430315"/>
                </a:lnTo>
                <a:lnTo>
                  <a:pt x="4363925" y="1452118"/>
                </a:lnTo>
                <a:lnTo>
                  <a:pt x="4327443" y="1473736"/>
                </a:lnTo>
                <a:lnTo>
                  <a:pt x="4290436" y="1495165"/>
                </a:lnTo>
                <a:lnTo>
                  <a:pt x="4252908" y="1516404"/>
                </a:lnTo>
                <a:lnTo>
                  <a:pt x="4214865" y="1537451"/>
                </a:lnTo>
                <a:lnTo>
                  <a:pt x="4176310" y="1558304"/>
                </a:lnTo>
                <a:lnTo>
                  <a:pt x="4137247" y="1578962"/>
                </a:lnTo>
                <a:lnTo>
                  <a:pt x="4097681" y="1599422"/>
                </a:lnTo>
                <a:lnTo>
                  <a:pt x="4057616" y="1619682"/>
                </a:lnTo>
                <a:lnTo>
                  <a:pt x="4017056" y="1639741"/>
                </a:lnTo>
                <a:lnTo>
                  <a:pt x="3976006" y="1659596"/>
                </a:lnTo>
                <a:lnTo>
                  <a:pt x="3934469" y="1679246"/>
                </a:lnTo>
                <a:lnTo>
                  <a:pt x="3892450" y="1698689"/>
                </a:lnTo>
                <a:lnTo>
                  <a:pt x="3849954" y="1717923"/>
                </a:lnTo>
                <a:lnTo>
                  <a:pt x="3806984" y="1736945"/>
                </a:lnTo>
                <a:lnTo>
                  <a:pt x="3763545" y="1755755"/>
                </a:lnTo>
                <a:lnTo>
                  <a:pt x="3719641" y="1774350"/>
                </a:lnTo>
                <a:lnTo>
                  <a:pt x="3675276" y="1792729"/>
                </a:lnTo>
                <a:lnTo>
                  <a:pt x="3630455" y="1810889"/>
                </a:lnTo>
                <a:lnTo>
                  <a:pt x="3585181" y="1828828"/>
                </a:lnTo>
                <a:lnTo>
                  <a:pt x="3539459" y="1846545"/>
                </a:lnTo>
                <a:lnTo>
                  <a:pt x="3493294" y="1864037"/>
                </a:lnTo>
                <a:lnTo>
                  <a:pt x="3446689" y="1881303"/>
                </a:lnTo>
                <a:lnTo>
                  <a:pt x="3399649" y="1898341"/>
                </a:lnTo>
                <a:lnTo>
                  <a:pt x="3352178" y="1915150"/>
                </a:lnTo>
                <a:lnTo>
                  <a:pt x="3304281" y="1931726"/>
                </a:lnTo>
                <a:lnTo>
                  <a:pt x="3255960" y="1948068"/>
                </a:lnTo>
                <a:lnTo>
                  <a:pt x="3207222" y="1964175"/>
                </a:lnTo>
                <a:lnTo>
                  <a:pt x="3158070" y="1980043"/>
                </a:lnTo>
                <a:lnTo>
                  <a:pt x="3108508" y="1995673"/>
                </a:lnTo>
                <a:lnTo>
                  <a:pt x="3058540" y="2011061"/>
                </a:lnTo>
                <a:lnTo>
                  <a:pt x="3008171" y="2026205"/>
                </a:lnTo>
                <a:lnTo>
                  <a:pt x="2957406" y="2041104"/>
                </a:lnTo>
                <a:lnTo>
                  <a:pt x="2906247" y="2055756"/>
                </a:lnTo>
                <a:lnTo>
                  <a:pt x="2854701" y="2070159"/>
                </a:lnTo>
                <a:lnTo>
                  <a:pt x="2802770" y="2084311"/>
                </a:lnTo>
                <a:lnTo>
                  <a:pt x="2750459" y="2098211"/>
                </a:lnTo>
                <a:lnTo>
                  <a:pt x="2697772" y="2111855"/>
                </a:lnTo>
                <a:lnTo>
                  <a:pt x="2644714" y="2125243"/>
                </a:lnTo>
                <a:lnTo>
                  <a:pt x="2591289" y="2138372"/>
                </a:lnTo>
                <a:lnTo>
                  <a:pt x="2537501" y="2151240"/>
                </a:lnTo>
                <a:lnTo>
                  <a:pt x="2483354" y="2163846"/>
                </a:lnTo>
                <a:lnTo>
                  <a:pt x="2428853" y="2176188"/>
                </a:lnTo>
                <a:lnTo>
                  <a:pt x="2374002" y="2188264"/>
                </a:lnTo>
                <a:lnTo>
                  <a:pt x="2318804" y="2200071"/>
                </a:lnTo>
                <a:lnTo>
                  <a:pt x="2263265" y="2211609"/>
                </a:lnTo>
                <a:lnTo>
                  <a:pt x="2207389" y="2222874"/>
                </a:lnTo>
                <a:lnTo>
                  <a:pt x="2151180" y="2233866"/>
                </a:lnTo>
                <a:lnTo>
                  <a:pt x="2094641" y="2244582"/>
                </a:lnTo>
                <a:lnTo>
                  <a:pt x="2037778" y="2255021"/>
                </a:lnTo>
                <a:lnTo>
                  <a:pt x="1980595" y="2265179"/>
                </a:lnTo>
                <a:lnTo>
                  <a:pt x="1923095" y="2275057"/>
                </a:lnTo>
                <a:lnTo>
                  <a:pt x="1865284" y="2284651"/>
                </a:lnTo>
                <a:lnTo>
                  <a:pt x="1807165" y="2293960"/>
                </a:lnTo>
                <a:lnTo>
                  <a:pt x="1748742" y="2302981"/>
                </a:lnTo>
                <a:lnTo>
                  <a:pt x="1690021" y="2311714"/>
                </a:lnTo>
                <a:lnTo>
                  <a:pt x="1631004" y="2320156"/>
                </a:lnTo>
                <a:lnTo>
                  <a:pt x="1571697" y="2328304"/>
                </a:lnTo>
                <a:lnTo>
                  <a:pt x="1512104" y="2336158"/>
                </a:lnTo>
                <a:lnTo>
                  <a:pt x="1452228" y="2343716"/>
                </a:lnTo>
                <a:lnTo>
                  <a:pt x="1392075" y="2350975"/>
                </a:lnTo>
                <a:lnTo>
                  <a:pt x="1331648" y="2357933"/>
                </a:lnTo>
                <a:lnTo>
                  <a:pt x="1270952" y="2364589"/>
                </a:lnTo>
                <a:lnTo>
                  <a:pt x="1209990" y="2370940"/>
                </a:lnTo>
                <a:lnTo>
                  <a:pt x="1148768" y="2376986"/>
                </a:lnTo>
                <a:lnTo>
                  <a:pt x="1087289" y="2382723"/>
                </a:lnTo>
                <a:lnTo>
                  <a:pt x="1025558" y="2388150"/>
                </a:lnTo>
                <a:lnTo>
                  <a:pt x="963579" y="2393266"/>
                </a:lnTo>
                <a:lnTo>
                  <a:pt x="901356" y="2398068"/>
                </a:lnTo>
                <a:lnTo>
                  <a:pt x="838893" y="2402553"/>
                </a:lnTo>
                <a:lnTo>
                  <a:pt x="776195" y="2406722"/>
                </a:lnTo>
                <a:lnTo>
                  <a:pt x="713266" y="2410571"/>
                </a:lnTo>
                <a:lnTo>
                  <a:pt x="650110" y="2414098"/>
                </a:lnTo>
                <a:lnTo>
                  <a:pt x="586731" y="2417302"/>
                </a:lnTo>
                <a:lnTo>
                  <a:pt x="523135" y="2420181"/>
                </a:lnTo>
                <a:lnTo>
                  <a:pt x="459324" y="2422732"/>
                </a:lnTo>
                <a:lnTo>
                  <a:pt x="395303" y="2424955"/>
                </a:lnTo>
                <a:lnTo>
                  <a:pt x="331077" y="2426847"/>
                </a:lnTo>
                <a:lnTo>
                  <a:pt x="266649" y="2428406"/>
                </a:lnTo>
                <a:lnTo>
                  <a:pt x="202025" y="2429630"/>
                </a:lnTo>
                <a:lnTo>
                  <a:pt x="137207" y="2430517"/>
                </a:lnTo>
                <a:lnTo>
                  <a:pt x="72202" y="2431066"/>
                </a:lnTo>
                <a:lnTo>
                  <a:pt x="7011" y="2431275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06" name="Google Shape;406;p52"/>
          <p:cNvSpPr txBox="1"/>
          <p:nvPr/>
        </p:nvSpPr>
        <p:spPr>
          <a:xfrm>
            <a:off x="320675" y="150775"/>
            <a:ext cx="38403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rebuchet MS"/>
                <a:ea typeface="Trebuchet MS"/>
                <a:cs typeface="Trebuchet MS"/>
                <a:sym typeface="Trebuchet MS"/>
              </a:rPr>
              <a:t>Méthode classique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407" name="Google Shape;407;p52"/>
          <p:cNvGrpSpPr/>
          <p:nvPr/>
        </p:nvGrpSpPr>
        <p:grpSpPr>
          <a:xfrm>
            <a:off x="247650" y="1721644"/>
            <a:ext cx="6632961" cy="1500187"/>
            <a:chOff x="247650" y="2295525"/>
            <a:chExt cx="8843948" cy="2000249"/>
          </a:xfrm>
        </p:grpSpPr>
        <p:pic>
          <p:nvPicPr>
            <p:cNvPr id="408" name="Google Shape;408;p5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681150" y="2295525"/>
              <a:ext cx="7410448" cy="2000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9" name="Google Shape;409;p5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47650" y="2971800"/>
              <a:ext cx="1581149" cy="8381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0" name="Google Shape;410;p52"/>
          <p:cNvSpPr txBox="1"/>
          <p:nvPr>
            <p:ph type="title"/>
          </p:nvPr>
        </p:nvSpPr>
        <p:spPr>
          <a:xfrm>
            <a:off x="5591422" y="145637"/>
            <a:ext cx="33465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(Distribution t de Student)</a:t>
            </a:r>
            <a:endParaRPr sz="2400"/>
          </a:p>
        </p:txBody>
      </p:sp>
      <p:grpSp>
        <p:nvGrpSpPr>
          <p:cNvPr id="411" name="Google Shape;411;p52"/>
          <p:cNvGrpSpPr/>
          <p:nvPr/>
        </p:nvGrpSpPr>
        <p:grpSpPr>
          <a:xfrm>
            <a:off x="2372979" y="1140824"/>
            <a:ext cx="4356581" cy="3275648"/>
            <a:chOff x="1644470" y="1521099"/>
            <a:chExt cx="5813425" cy="4367530"/>
          </a:xfrm>
        </p:grpSpPr>
        <p:pic>
          <p:nvPicPr>
            <p:cNvPr id="412" name="Google Shape;412;p5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653996" y="1530625"/>
              <a:ext cx="5794351" cy="43484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3" name="Google Shape;413;p52"/>
            <p:cNvSpPr/>
            <p:nvPr/>
          </p:nvSpPr>
          <p:spPr>
            <a:xfrm>
              <a:off x="1644470" y="1521099"/>
              <a:ext cx="5813425" cy="4367530"/>
            </a:xfrm>
            <a:custGeom>
              <a:rect b="b" l="l" r="r" t="t"/>
              <a:pathLst>
                <a:path extrusionOk="0" h="4367530" w="5813425">
                  <a:moveTo>
                    <a:pt x="0" y="0"/>
                  </a:moveTo>
                  <a:lnTo>
                    <a:pt x="5813401" y="0"/>
                  </a:lnTo>
                  <a:lnTo>
                    <a:pt x="5813401" y="4367500"/>
                  </a:lnTo>
                  <a:lnTo>
                    <a:pt x="0" y="436750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8" name="Google Shape;418;p53"/>
          <p:cNvGrpSpPr/>
          <p:nvPr/>
        </p:nvGrpSpPr>
        <p:grpSpPr>
          <a:xfrm>
            <a:off x="9299" y="5454"/>
            <a:ext cx="7601176" cy="3469971"/>
            <a:chOff x="9299" y="7272"/>
            <a:chExt cx="7601176" cy="4626628"/>
          </a:xfrm>
        </p:grpSpPr>
        <p:pic>
          <p:nvPicPr>
            <p:cNvPr id="419" name="Google Shape;419;p5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786075" y="1919300"/>
              <a:ext cx="4824400" cy="2714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0" name="Google Shape;420;p53"/>
            <p:cNvSpPr/>
            <p:nvPr/>
          </p:nvSpPr>
          <p:spPr>
            <a:xfrm>
              <a:off x="9299" y="7272"/>
              <a:ext cx="5438775" cy="2431415"/>
            </a:xfrm>
            <a:custGeom>
              <a:rect b="b" l="l" r="r" t="t"/>
              <a:pathLst>
                <a:path extrusionOk="0" h="2431415" w="5438775">
                  <a:moveTo>
                    <a:pt x="7011" y="2431275"/>
                  </a:moveTo>
                  <a:lnTo>
                    <a:pt x="0" y="2327"/>
                  </a:lnTo>
                  <a:lnTo>
                    <a:pt x="5438547" y="0"/>
                  </a:lnTo>
                  <a:lnTo>
                    <a:pt x="5438227" y="29115"/>
                  </a:lnTo>
                  <a:lnTo>
                    <a:pt x="5435302" y="87099"/>
                  </a:lnTo>
                  <a:lnTo>
                    <a:pt x="5429361" y="144742"/>
                  </a:lnTo>
                  <a:lnTo>
                    <a:pt x="5420437" y="202029"/>
                  </a:lnTo>
                  <a:lnTo>
                    <a:pt x="5408564" y="258943"/>
                  </a:lnTo>
                  <a:lnTo>
                    <a:pt x="5393777" y="315471"/>
                  </a:lnTo>
                  <a:lnTo>
                    <a:pt x="5376108" y="371596"/>
                  </a:lnTo>
                  <a:lnTo>
                    <a:pt x="5355593" y="427303"/>
                  </a:lnTo>
                  <a:lnTo>
                    <a:pt x="5332265" y="482578"/>
                  </a:lnTo>
                  <a:lnTo>
                    <a:pt x="5306159" y="537405"/>
                  </a:lnTo>
                  <a:lnTo>
                    <a:pt x="5277308" y="591768"/>
                  </a:lnTo>
                  <a:lnTo>
                    <a:pt x="5245746" y="645653"/>
                  </a:lnTo>
                  <a:lnTo>
                    <a:pt x="5211508" y="699045"/>
                  </a:lnTo>
                  <a:lnTo>
                    <a:pt x="5174627" y="751927"/>
                  </a:lnTo>
                  <a:lnTo>
                    <a:pt x="5135138" y="804286"/>
                  </a:lnTo>
                  <a:lnTo>
                    <a:pt x="5093074" y="856104"/>
                  </a:lnTo>
                  <a:lnTo>
                    <a:pt x="5048469" y="907369"/>
                  </a:lnTo>
                  <a:lnTo>
                    <a:pt x="5001358" y="958063"/>
                  </a:lnTo>
                  <a:lnTo>
                    <a:pt x="4951775" y="1008173"/>
                  </a:lnTo>
                  <a:lnTo>
                    <a:pt x="4899753" y="1057682"/>
                  </a:lnTo>
                  <a:lnTo>
                    <a:pt x="4845327" y="1106575"/>
                  </a:lnTo>
                  <a:lnTo>
                    <a:pt x="4788531" y="1154838"/>
                  </a:lnTo>
                  <a:lnTo>
                    <a:pt x="4729398" y="1202454"/>
                  </a:lnTo>
                  <a:lnTo>
                    <a:pt x="4698966" y="1226016"/>
                  </a:lnTo>
                  <a:lnTo>
                    <a:pt x="4667963" y="1249410"/>
                  </a:lnTo>
                  <a:lnTo>
                    <a:pt x="4636392" y="1272635"/>
                  </a:lnTo>
                  <a:lnTo>
                    <a:pt x="4604259" y="1295689"/>
                  </a:lnTo>
                  <a:lnTo>
                    <a:pt x="4571567" y="1318570"/>
                  </a:lnTo>
                  <a:lnTo>
                    <a:pt x="4538321" y="1341276"/>
                  </a:lnTo>
                  <a:lnTo>
                    <a:pt x="4504525" y="1363806"/>
                  </a:lnTo>
                  <a:lnTo>
                    <a:pt x="4470183" y="1386157"/>
                  </a:lnTo>
                  <a:lnTo>
                    <a:pt x="4435300" y="1408327"/>
                  </a:lnTo>
                  <a:lnTo>
                    <a:pt x="4399879" y="1430315"/>
                  </a:lnTo>
                  <a:lnTo>
                    <a:pt x="4363925" y="1452118"/>
                  </a:lnTo>
                  <a:lnTo>
                    <a:pt x="4327443" y="1473736"/>
                  </a:lnTo>
                  <a:lnTo>
                    <a:pt x="4290436" y="1495165"/>
                  </a:lnTo>
                  <a:lnTo>
                    <a:pt x="4252908" y="1516404"/>
                  </a:lnTo>
                  <a:lnTo>
                    <a:pt x="4214865" y="1537451"/>
                  </a:lnTo>
                  <a:lnTo>
                    <a:pt x="4176310" y="1558304"/>
                  </a:lnTo>
                  <a:lnTo>
                    <a:pt x="4137247" y="1578962"/>
                  </a:lnTo>
                  <a:lnTo>
                    <a:pt x="4097681" y="1599422"/>
                  </a:lnTo>
                  <a:lnTo>
                    <a:pt x="4057616" y="1619682"/>
                  </a:lnTo>
                  <a:lnTo>
                    <a:pt x="4017056" y="1639741"/>
                  </a:lnTo>
                  <a:lnTo>
                    <a:pt x="3976006" y="1659596"/>
                  </a:lnTo>
                  <a:lnTo>
                    <a:pt x="3934469" y="1679246"/>
                  </a:lnTo>
                  <a:lnTo>
                    <a:pt x="3892450" y="1698689"/>
                  </a:lnTo>
                  <a:lnTo>
                    <a:pt x="3849954" y="1717923"/>
                  </a:lnTo>
                  <a:lnTo>
                    <a:pt x="3806984" y="1736945"/>
                  </a:lnTo>
                  <a:lnTo>
                    <a:pt x="3763545" y="1755755"/>
                  </a:lnTo>
                  <a:lnTo>
                    <a:pt x="3719641" y="1774350"/>
                  </a:lnTo>
                  <a:lnTo>
                    <a:pt x="3675276" y="1792729"/>
                  </a:lnTo>
                  <a:lnTo>
                    <a:pt x="3630455" y="1810889"/>
                  </a:lnTo>
                  <a:lnTo>
                    <a:pt x="3585181" y="1828828"/>
                  </a:lnTo>
                  <a:lnTo>
                    <a:pt x="3539459" y="1846545"/>
                  </a:lnTo>
                  <a:lnTo>
                    <a:pt x="3493294" y="1864037"/>
                  </a:lnTo>
                  <a:lnTo>
                    <a:pt x="3446689" y="1881303"/>
                  </a:lnTo>
                  <a:lnTo>
                    <a:pt x="3399649" y="1898341"/>
                  </a:lnTo>
                  <a:lnTo>
                    <a:pt x="3352178" y="1915150"/>
                  </a:lnTo>
                  <a:lnTo>
                    <a:pt x="3304281" y="1931726"/>
                  </a:lnTo>
                  <a:lnTo>
                    <a:pt x="3255960" y="1948068"/>
                  </a:lnTo>
                  <a:lnTo>
                    <a:pt x="3207222" y="1964175"/>
                  </a:lnTo>
                  <a:lnTo>
                    <a:pt x="3158070" y="1980043"/>
                  </a:lnTo>
                  <a:lnTo>
                    <a:pt x="3108508" y="1995673"/>
                  </a:lnTo>
                  <a:lnTo>
                    <a:pt x="3058540" y="2011061"/>
                  </a:lnTo>
                  <a:lnTo>
                    <a:pt x="3008171" y="2026205"/>
                  </a:lnTo>
                  <a:lnTo>
                    <a:pt x="2957406" y="2041104"/>
                  </a:lnTo>
                  <a:lnTo>
                    <a:pt x="2906247" y="2055756"/>
                  </a:lnTo>
                  <a:lnTo>
                    <a:pt x="2854701" y="2070159"/>
                  </a:lnTo>
                  <a:lnTo>
                    <a:pt x="2802770" y="2084311"/>
                  </a:lnTo>
                  <a:lnTo>
                    <a:pt x="2750459" y="2098211"/>
                  </a:lnTo>
                  <a:lnTo>
                    <a:pt x="2697772" y="2111855"/>
                  </a:lnTo>
                  <a:lnTo>
                    <a:pt x="2644714" y="2125243"/>
                  </a:lnTo>
                  <a:lnTo>
                    <a:pt x="2591289" y="2138372"/>
                  </a:lnTo>
                  <a:lnTo>
                    <a:pt x="2537501" y="2151240"/>
                  </a:lnTo>
                  <a:lnTo>
                    <a:pt x="2483354" y="2163846"/>
                  </a:lnTo>
                  <a:lnTo>
                    <a:pt x="2428853" y="2176188"/>
                  </a:lnTo>
                  <a:lnTo>
                    <a:pt x="2374002" y="2188264"/>
                  </a:lnTo>
                  <a:lnTo>
                    <a:pt x="2318804" y="2200071"/>
                  </a:lnTo>
                  <a:lnTo>
                    <a:pt x="2263265" y="2211609"/>
                  </a:lnTo>
                  <a:lnTo>
                    <a:pt x="2207389" y="2222874"/>
                  </a:lnTo>
                  <a:lnTo>
                    <a:pt x="2151180" y="2233866"/>
                  </a:lnTo>
                  <a:lnTo>
                    <a:pt x="2094641" y="2244582"/>
                  </a:lnTo>
                  <a:lnTo>
                    <a:pt x="2037778" y="2255021"/>
                  </a:lnTo>
                  <a:lnTo>
                    <a:pt x="1980595" y="2265179"/>
                  </a:lnTo>
                  <a:lnTo>
                    <a:pt x="1923095" y="2275057"/>
                  </a:lnTo>
                  <a:lnTo>
                    <a:pt x="1865284" y="2284651"/>
                  </a:lnTo>
                  <a:lnTo>
                    <a:pt x="1807165" y="2293960"/>
                  </a:lnTo>
                  <a:lnTo>
                    <a:pt x="1748742" y="2302981"/>
                  </a:lnTo>
                  <a:lnTo>
                    <a:pt x="1690021" y="2311714"/>
                  </a:lnTo>
                  <a:lnTo>
                    <a:pt x="1631004" y="2320156"/>
                  </a:lnTo>
                  <a:lnTo>
                    <a:pt x="1571697" y="2328304"/>
                  </a:lnTo>
                  <a:lnTo>
                    <a:pt x="1512104" y="2336158"/>
                  </a:lnTo>
                  <a:lnTo>
                    <a:pt x="1452228" y="2343716"/>
                  </a:lnTo>
                  <a:lnTo>
                    <a:pt x="1392075" y="2350975"/>
                  </a:lnTo>
                  <a:lnTo>
                    <a:pt x="1331648" y="2357933"/>
                  </a:lnTo>
                  <a:lnTo>
                    <a:pt x="1270952" y="2364589"/>
                  </a:lnTo>
                  <a:lnTo>
                    <a:pt x="1209990" y="2370940"/>
                  </a:lnTo>
                  <a:lnTo>
                    <a:pt x="1148768" y="2376986"/>
                  </a:lnTo>
                  <a:lnTo>
                    <a:pt x="1087289" y="2382723"/>
                  </a:lnTo>
                  <a:lnTo>
                    <a:pt x="1025558" y="2388150"/>
                  </a:lnTo>
                  <a:lnTo>
                    <a:pt x="963579" y="2393266"/>
                  </a:lnTo>
                  <a:lnTo>
                    <a:pt x="901356" y="2398068"/>
                  </a:lnTo>
                  <a:lnTo>
                    <a:pt x="838893" y="2402553"/>
                  </a:lnTo>
                  <a:lnTo>
                    <a:pt x="776195" y="2406722"/>
                  </a:lnTo>
                  <a:lnTo>
                    <a:pt x="713266" y="2410571"/>
                  </a:lnTo>
                  <a:lnTo>
                    <a:pt x="650110" y="2414098"/>
                  </a:lnTo>
                  <a:lnTo>
                    <a:pt x="586731" y="2417302"/>
                  </a:lnTo>
                  <a:lnTo>
                    <a:pt x="523135" y="2420181"/>
                  </a:lnTo>
                  <a:lnTo>
                    <a:pt x="459324" y="2422732"/>
                  </a:lnTo>
                  <a:lnTo>
                    <a:pt x="395303" y="2424955"/>
                  </a:lnTo>
                  <a:lnTo>
                    <a:pt x="331077" y="2426847"/>
                  </a:lnTo>
                  <a:lnTo>
                    <a:pt x="266649" y="2428406"/>
                  </a:lnTo>
                  <a:lnTo>
                    <a:pt x="202025" y="2429630"/>
                  </a:lnTo>
                  <a:lnTo>
                    <a:pt x="137207" y="2430517"/>
                  </a:lnTo>
                  <a:lnTo>
                    <a:pt x="72202" y="2431066"/>
                  </a:lnTo>
                  <a:lnTo>
                    <a:pt x="7011" y="2431275"/>
                  </a:lnTo>
                  <a:close/>
                </a:path>
              </a:pathLst>
            </a:custGeom>
            <a:solidFill>
              <a:srgbClr val="FFFDB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421" name="Google Shape;421;p53"/>
          <p:cNvSpPr txBox="1"/>
          <p:nvPr/>
        </p:nvSpPr>
        <p:spPr>
          <a:xfrm>
            <a:off x="320675" y="150775"/>
            <a:ext cx="38403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rebuchet MS"/>
                <a:ea typeface="Trebuchet MS"/>
                <a:cs typeface="Trebuchet MS"/>
                <a:sym typeface="Trebuchet MS"/>
              </a:rPr>
              <a:t>Méthode classique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22" name="Google Shape;422;p53"/>
          <p:cNvSpPr txBox="1"/>
          <p:nvPr>
            <p:ph type="title"/>
          </p:nvPr>
        </p:nvSpPr>
        <p:spPr>
          <a:xfrm>
            <a:off x="241550" y="109014"/>
            <a:ext cx="8661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1525">
            <a:noAutofit/>
          </a:bodyPr>
          <a:lstStyle/>
          <a:p>
            <a:pPr indent="0" lvl="0" marL="5528945" marR="5080" rtl="0" algn="r">
              <a:lnSpc>
                <a:spcPct val="11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( Welch–Satterthwaite</a:t>
            </a:r>
            <a:endParaRPr sz="2400"/>
          </a:p>
          <a:p>
            <a:pPr indent="0" lvl="0" marL="5528945" marR="5080" rtl="0" algn="r">
              <a:lnSpc>
                <a:spcPct val="11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équation)</a:t>
            </a:r>
            <a:endParaRPr sz="24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Google Shape;427;p54"/>
          <p:cNvGrpSpPr/>
          <p:nvPr/>
        </p:nvGrpSpPr>
        <p:grpSpPr>
          <a:xfrm>
            <a:off x="9299" y="5454"/>
            <a:ext cx="7348762" cy="3359251"/>
            <a:chOff x="9299" y="7272"/>
            <a:chExt cx="7348762" cy="4479002"/>
          </a:xfrm>
        </p:grpSpPr>
        <p:pic>
          <p:nvPicPr>
            <p:cNvPr id="428" name="Google Shape;428;p5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757363" y="2352675"/>
              <a:ext cx="5600698" cy="2133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9" name="Google Shape;429;p54"/>
            <p:cNvSpPr/>
            <p:nvPr/>
          </p:nvSpPr>
          <p:spPr>
            <a:xfrm>
              <a:off x="9299" y="7272"/>
              <a:ext cx="5438775" cy="2431415"/>
            </a:xfrm>
            <a:custGeom>
              <a:rect b="b" l="l" r="r" t="t"/>
              <a:pathLst>
                <a:path extrusionOk="0" h="2431415" w="5438775">
                  <a:moveTo>
                    <a:pt x="7011" y="2431275"/>
                  </a:moveTo>
                  <a:lnTo>
                    <a:pt x="0" y="2327"/>
                  </a:lnTo>
                  <a:lnTo>
                    <a:pt x="5438547" y="0"/>
                  </a:lnTo>
                  <a:lnTo>
                    <a:pt x="5438227" y="29115"/>
                  </a:lnTo>
                  <a:lnTo>
                    <a:pt x="5435302" y="87099"/>
                  </a:lnTo>
                  <a:lnTo>
                    <a:pt x="5429361" y="144742"/>
                  </a:lnTo>
                  <a:lnTo>
                    <a:pt x="5420437" y="202029"/>
                  </a:lnTo>
                  <a:lnTo>
                    <a:pt x="5408564" y="258943"/>
                  </a:lnTo>
                  <a:lnTo>
                    <a:pt x="5393777" y="315471"/>
                  </a:lnTo>
                  <a:lnTo>
                    <a:pt x="5376108" y="371596"/>
                  </a:lnTo>
                  <a:lnTo>
                    <a:pt x="5355593" y="427303"/>
                  </a:lnTo>
                  <a:lnTo>
                    <a:pt x="5332265" y="482578"/>
                  </a:lnTo>
                  <a:lnTo>
                    <a:pt x="5306159" y="537405"/>
                  </a:lnTo>
                  <a:lnTo>
                    <a:pt x="5277308" y="591768"/>
                  </a:lnTo>
                  <a:lnTo>
                    <a:pt x="5245746" y="645653"/>
                  </a:lnTo>
                  <a:lnTo>
                    <a:pt x="5211508" y="699045"/>
                  </a:lnTo>
                  <a:lnTo>
                    <a:pt x="5174627" y="751927"/>
                  </a:lnTo>
                  <a:lnTo>
                    <a:pt x="5135138" y="804286"/>
                  </a:lnTo>
                  <a:lnTo>
                    <a:pt x="5093074" y="856104"/>
                  </a:lnTo>
                  <a:lnTo>
                    <a:pt x="5048469" y="907369"/>
                  </a:lnTo>
                  <a:lnTo>
                    <a:pt x="5001358" y="958063"/>
                  </a:lnTo>
                  <a:lnTo>
                    <a:pt x="4951775" y="1008173"/>
                  </a:lnTo>
                  <a:lnTo>
                    <a:pt x="4899753" y="1057682"/>
                  </a:lnTo>
                  <a:lnTo>
                    <a:pt x="4845327" y="1106575"/>
                  </a:lnTo>
                  <a:lnTo>
                    <a:pt x="4788531" y="1154838"/>
                  </a:lnTo>
                  <a:lnTo>
                    <a:pt x="4729398" y="1202454"/>
                  </a:lnTo>
                  <a:lnTo>
                    <a:pt x="4698966" y="1226016"/>
                  </a:lnTo>
                  <a:lnTo>
                    <a:pt x="4667963" y="1249410"/>
                  </a:lnTo>
                  <a:lnTo>
                    <a:pt x="4636392" y="1272635"/>
                  </a:lnTo>
                  <a:lnTo>
                    <a:pt x="4604259" y="1295689"/>
                  </a:lnTo>
                  <a:lnTo>
                    <a:pt x="4571567" y="1318570"/>
                  </a:lnTo>
                  <a:lnTo>
                    <a:pt x="4538321" y="1341276"/>
                  </a:lnTo>
                  <a:lnTo>
                    <a:pt x="4504525" y="1363806"/>
                  </a:lnTo>
                  <a:lnTo>
                    <a:pt x="4470183" y="1386157"/>
                  </a:lnTo>
                  <a:lnTo>
                    <a:pt x="4435300" y="1408327"/>
                  </a:lnTo>
                  <a:lnTo>
                    <a:pt x="4399879" y="1430315"/>
                  </a:lnTo>
                  <a:lnTo>
                    <a:pt x="4363925" y="1452118"/>
                  </a:lnTo>
                  <a:lnTo>
                    <a:pt x="4327443" y="1473736"/>
                  </a:lnTo>
                  <a:lnTo>
                    <a:pt x="4290436" y="1495165"/>
                  </a:lnTo>
                  <a:lnTo>
                    <a:pt x="4252908" y="1516404"/>
                  </a:lnTo>
                  <a:lnTo>
                    <a:pt x="4214865" y="1537451"/>
                  </a:lnTo>
                  <a:lnTo>
                    <a:pt x="4176310" y="1558304"/>
                  </a:lnTo>
                  <a:lnTo>
                    <a:pt x="4137247" y="1578962"/>
                  </a:lnTo>
                  <a:lnTo>
                    <a:pt x="4097681" y="1599422"/>
                  </a:lnTo>
                  <a:lnTo>
                    <a:pt x="4057616" y="1619682"/>
                  </a:lnTo>
                  <a:lnTo>
                    <a:pt x="4017056" y="1639741"/>
                  </a:lnTo>
                  <a:lnTo>
                    <a:pt x="3976006" y="1659596"/>
                  </a:lnTo>
                  <a:lnTo>
                    <a:pt x="3934469" y="1679246"/>
                  </a:lnTo>
                  <a:lnTo>
                    <a:pt x="3892450" y="1698689"/>
                  </a:lnTo>
                  <a:lnTo>
                    <a:pt x="3849954" y="1717923"/>
                  </a:lnTo>
                  <a:lnTo>
                    <a:pt x="3806984" y="1736945"/>
                  </a:lnTo>
                  <a:lnTo>
                    <a:pt x="3763545" y="1755755"/>
                  </a:lnTo>
                  <a:lnTo>
                    <a:pt x="3719641" y="1774350"/>
                  </a:lnTo>
                  <a:lnTo>
                    <a:pt x="3675276" y="1792729"/>
                  </a:lnTo>
                  <a:lnTo>
                    <a:pt x="3630455" y="1810889"/>
                  </a:lnTo>
                  <a:lnTo>
                    <a:pt x="3585181" y="1828828"/>
                  </a:lnTo>
                  <a:lnTo>
                    <a:pt x="3539459" y="1846545"/>
                  </a:lnTo>
                  <a:lnTo>
                    <a:pt x="3493294" y="1864037"/>
                  </a:lnTo>
                  <a:lnTo>
                    <a:pt x="3446689" y="1881303"/>
                  </a:lnTo>
                  <a:lnTo>
                    <a:pt x="3399649" y="1898341"/>
                  </a:lnTo>
                  <a:lnTo>
                    <a:pt x="3352178" y="1915150"/>
                  </a:lnTo>
                  <a:lnTo>
                    <a:pt x="3304281" y="1931726"/>
                  </a:lnTo>
                  <a:lnTo>
                    <a:pt x="3255960" y="1948068"/>
                  </a:lnTo>
                  <a:lnTo>
                    <a:pt x="3207222" y="1964175"/>
                  </a:lnTo>
                  <a:lnTo>
                    <a:pt x="3158070" y="1980043"/>
                  </a:lnTo>
                  <a:lnTo>
                    <a:pt x="3108508" y="1995673"/>
                  </a:lnTo>
                  <a:lnTo>
                    <a:pt x="3058540" y="2011061"/>
                  </a:lnTo>
                  <a:lnTo>
                    <a:pt x="3008171" y="2026205"/>
                  </a:lnTo>
                  <a:lnTo>
                    <a:pt x="2957406" y="2041104"/>
                  </a:lnTo>
                  <a:lnTo>
                    <a:pt x="2906247" y="2055756"/>
                  </a:lnTo>
                  <a:lnTo>
                    <a:pt x="2854701" y="2070159"/>
                  </a:lnTo>
                  <a:lnTo>
                    <a:pt x="2802770" y="2084311"/>
                  </a:lnTo>
                  <a:lnTo>
                    <a:pt x="2750459" y="2098211"/>
                  </a:lnTo>
                  <a:lnTo>
                    <a:pt x="2697772" y="2111855"/>
                  </a:lnTo>
                  <a:lnTo>
                    <a:pt x="2644714" y="2125243"/>
                  </a:lnTo>
                  <a:lnTo>
                    <a:pt x="2591289" y="2138372"/>
                  </a:lnTo>
                  <a:lnTo>
                    <a:pt x="2537501" y="2151240"/>
                  </a:lnTo>
                  <a:lnTo>
                    <a:pt x="2483354" y="2163846"/>
                  </a:lnTo>
                  <a:lnTo>
                    <a:pt x="2428853" y="2176188"/>
                  </a:lnTo>
                  <a:lnTo>
                    <a:pt x="2374002" y="2188264"/>
                  </a:lnTo>
                  <a:lnTo>
                    <a:pt x="2318804" y="2200071"/>
                  </a:lnTo>
                  <a:lnTo>
                    <a:pt x="2263265" y="2211609"/>
                  </a:lnTo>
                  <a:lnTo>
                    <a:pt x="2207389" y="2222874"/>
                  </a:lnTo>
                  <a:lnTo>
                    <a:pt x="2151180" y="2233866"/>
                  </a:lnTo>
                  <a:lnTo>
                    <a:pt x="2094641" y="2244582"/>
                  </a:lnTo>
                  <a:lnTo>
                    <a:pt x="2037778" y="2255021"/>
                  </a:lnTo>
                  <a:lnTo>
                    <a:pt x="1980595" y="2265179"/>
                  </a:lnTo>
                  <a:lnTo>
                    <a:pt x="1923095" y="2275057"/>
                  </a:lnTo>
                  <a:lnTo>
                    <a:pt x="1865284" y="2284651"/>
                  </a:lnTo>
                  <a:lnTo>
                    <a:pt x="1807165" y="2293960"/>
                  </a:lnTo>
                  <a:lnTo>
                    <a:pt x="1748742" y="2302981"/>
                  </a:lnTo>
                  <a:lnTo>
                    <a:pt x="1690021" y="2311714"/>
                  </a:lnTo>
                  <a:lnTo>
                    <a:pt x="1631004" y="2320156"/>
                  </a:lnTo>
                  <a:lnTo>
                    <a:pt x="1571697" y="2328304"/>
                  </a:lnTo>
                  <a:lnTo>
                    <a:pt x="1512104" y="2336158"/>
                  </a:lnTo>
                  <a:lnTo>
                    <a:pt x="1452228" y="2343716"/>
                  </a:lnTo>
                  <a:lnTo>
                    <a:pt x="1392075" y="2350975"/>
                  </a:lnTo>
                  <a:lnTo>
                    <a:pt x="1331648" y="2357933"/>
                  </a:lnTo>
                  <a:lnTo>
                    <a:pt x="1270952" y="2364589"/>
                  </a:lnTo>
                  <a:lnTo>
                    <a:pt x="1209990" y="2370940"/>
                  </a:lnTo>
                  <a:lnTo>
                    <a:pt x="1148768" y="2376986"/>
                  </a:lnTo>
                  <a:lnTo>
                    <a:pt x="1087289" y="2382723"/>
                  </a:lnTo>
                  <a:lnTo>
                    <a:pt x="1025558" y="2388150"/>
                  </a:lnTo>
                  <a:lnTo>
                    <a:pt x="963579" y="2393266"/>
                  </a:lnTo>
                  <a:lnTo>
                    <a:pt x="901356" y="2398068"/>
                  </a:lnTo>
                  <a:lnTo>
                    <a:pt x="838893" y="2402553"/>
                  </a:lnTo>
                  <a:lnTo>
                    <a:pt x="776195" y="2406722"/>
                  </a:lnTo>
                  <a:lnTo>
                    <a:pt x="713266" y="2410571"/>
                  </a:lnTo>
                  <a:lnTo>
                    <a:pt x="650110" y="2414098"/>
                  </a:lnTo>
                  <a:lnTo>
                    <a:pt x="586731" y="2417302"/>
                  </a:lnTo>
                  <a:lnTo>
                    <a:pt x="523135" y="2420181"/>
                  </a:lnTo>
                  <a:lnTo>
                    <a:pt x="459324" y="2422732"/>
                  </a:lnTo>
                  <a:lnTo>
                    <a:pt x="395303" y="2424955"/>
                  </a:lnTo>
                  <a:lnTo>
                    <a:pt x="331077" y="2426847"/>
                  </a:lnTo>
                  <a:lnTo>
                    <a:pt x="266649" y="2428406"/>
                  </a:lnTo>
                  <a:lnTo>
                    <a:pt x="202025" y="2429630"/>
                  </a:lnTo>
                  <a:lnTo>
                    <a:pt x="137207" y="2430517"/>
                  </a:lnTo>
                  <a:lnTo>
                    <a:pt x="72202" y="2431066"/>
                  </a:lnTo>
                  <a:lnTo>
                    <a:pt x="7011" y="2431275"/>
                  </a:lnTo>
                  <a:close/>
                </a:path>
              </a:pathLst>
            </a:custGeom>
            <a:solidFill>
              <a:srgbClr val="FFFDB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430" name="Google Shape;430;p54"/>
          <p:cNvSpPr txBox="1"/>
          <p:nvPr/>
        </p:nvSpPr>
        <p:spPr>
          <a:xfrm>
            <a:off x="320675" y="150775"/>
            <a:ext cx="35691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rebuchet MS"/>
                <a:ea typeface="Trebuchet MS"/>
                <a:cs typeface="Trebuchet MS"/>
                <a:sym typeface="Trebuchet MS"/>
              </a:rPr>
              <a:t>Méthode classique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31" name="Google Shape;431;p54"/>
          <p:cNvSpPr txBox="1"/>
          <p:nvPr>
            <p:ph type="title"/>
          </p:nvPr>
        </p:nvSpPr>
        <p:spPr>
          <a:xfrm>
            <a:off x="241550" y="109014"/>
            <a:ext cx="8661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1525">
            <a:noAutofit/>
          </a:bodyPr>
          <a:lstStyle/>
          <a:p>
            <a:pPr indent="0" lvl="0" marL="5528945" marR="5080" rtl="0" algn="r">
              <a:lnSpc>
                <a:spcPct val="11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( Welch–Satterthwaite</a:t>
            </a:r>
            <a:endParaRPr sz="2400"/>
          </a:p>
          <a:p>
            <a:pPr indent="0" lvl="0" marL="5528945" marR="5080" rtl="0" algn="r">
              <a:lnSpc>
                <a:spcPct val="11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équation)</a:t>
            </a:r>
            <a:endParaRPr sz="24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5"/>
          <p:cNvSpPr/>
          <p:nvPr/>
        </p:nvSpPr>
        <p:spPr>
          <a:xfrm>
            <a:off x="9299" y="5454"/>
            <a:ext cx="5438775" cy="1823561"/>
          </a:xfrm>
          <a:custGeom>
            <a:rect b="b" l="l" r="r" t="t"/>
            <a:pathLst>
              <a:path extrusionOk="0" h="2431415" w="5438775">
                <a:moveTo>
                  <a:pt x="7011" y="2431275"/>
                </a:moveTo>
                <a:lnTo>
                  <a:pt x="0" y="2327"/>
                </a:lnTo>
                <a:lnTo>
                  <a:pt x="5438547" y="0"/>
                </a:lnTo>
                <a:lnTo>
                  <a:pt x="5438227" y="29115"/>
                </a:lnTo>
                <a:lnTo>
                  <a:pt x="5435302" y="87099"/>
                </a:lnTo>
                <a:lnTo>
                  <a:pt x="5429361" y="144742"/>
                </a:lnTo>
                <a:lnTo>
                  <a:pt x="5420437" y="202029"/>
                </a:lnTo>
                <a:lnTo>
                  <a:pt x="5408564" y="258943"/>
                </a:lnTo>
                <a:lnTo>
                  <a:pt x="5393777" y="315471"/>
                </a:lnTo>
                <a:lnTo>
                  <a:pt x="5376108" y="371596"/>
                </a:lnTo>
                <a:lnTo>
                  <a:pt x="5355593" y="427303"/>
                </a:lnTo>
                <a:lnTo>
                  <a:pt x="5332265" y="482578"/>
                </a:lnTo>
                <a:lnTo>
                  <a:pt x="5306159" y="537405"/>
                </a:lnTo>
                <a:lnTo>
                  <a:pt x="5277308" y="591768"/>
                </a:lnTo>
                <a:lnTo>
                  <a:pt x="5245746" y="645653"/>
                </a:lnTo>
                <a:lnTo>
                  <a:pt x="5211508" y="699045"/>
                </a:lnTo>
                <a:lnTo>
                  <a:pt x="5174627" y="751927"/>
                </a:lnTo>
                <a:lnTo>
                  <a:pt x="5135138" y="804286"/>
                </a:lnTo>
                <a:lnTo>
                  <a:pt x="5093074" y="856104"/>
                </a:lnTo>
                <a:lnTo>
                  <a:pt x="5048469" y="907369"/>
                </a:lnTo>
                <a:lnTo>
                  <a:pt x="5001358" y="958063"/>
                </a:lnTo>
                <a:lnTo>
                  <a:pt x="4951775" y="1008173"/>
                </a:lnTo>
                <a:lnTo>
                  <a:pt x="4899753" y="1057682"/>
                </a:lnTo>
                <a:lnTo>
                  <a:pt x="4845327" y="1106575"/>
                </a:lnTo>
                <a:lnTo>
                  <a:pt x="4788531" y="1154838"/>
                </a:lnTo>
                <a:lnTo>
                  <a:pt x="4729398" y="1202454"/>
                </a:lnTo>
                <a:lnTo>
                  <a:pt x="4698966" y="1226016"/>
                </a:lnTo>
                <a:lnTo>
                  <a:pt x="4667963" y="1249410"/>
                </a:lnTo>
                <a:lnTo>
                  <a:pt x="4636392" y="1272635"/>
                </a:lnTo>
                <a:lnTo>
                  <a:pt x="4604259" y="1295689"/>
                </a:lnTo>
                <a:lnTo>
                  <a:pt x="4571567" y="1318570"/>
                </a:lnTo>
                <a:lnTo>
                  <a:pt x="4538321" y="1341276"/>
                </a:lnTo>
                <a:lnTo>
                  <a:pt x="4504525" y="1363806"/>
                </a:lnTo>
                <a:lnTo>
                  <a:pt x="4470183" y="1386157"/>
                </a:lnTo>
                <a:lnTo>
                  <a:pt x="4435300" y="1408327"/>
                </a:lnTo>
                <a:lnTo>
                  <a:pt x="4399879" y="1430315"/>
                </a:lnTo>
                <a:lnTo>
                  <a:pt x="4363925" y="1452118"/>
                </a:lnTo>
                <a:lnTo>
                  <a:pt x="4327443" y="1473736"/>
                </a:lnTo>
                <a:lnTo>
                  <a:pt x="4290436" y="1495165"/>
                </a:lnTo>
                <a:lnTo>
                  <a:pt x="4252908" y="1516404"/>
                </a:lnTo>
                <a:lnTo>
                  <a:pt x="4214865" y="1537451"/>
                </a:lnTo>
                <a:lnTo>
                  <a:pt x="4176310" y="1558304"/>
                </a:lnTo>
                <a:lnTo>
                  <a:pt x="4137247" y="1578962"/>
                </a:lnTo>
                <a:lnTo>
                  <a:pt x="4097681" y="1599422"/>
                </a:lnTo>
                <a:lnTo>
                  <a:pt x="4057616" y="1619682"/>
                </a:lnTo>
                <a:lnTo>
                  <a:pt x="4017056" y="1639741"/>
                </a:lnTo>
                <a:lnTo>
                  <a:pt x="3976006" y="1659596"/>
                </a:lnTo>
                <a:lnTo>
                  <a:pt x="3934469" y="1679246"/>
                </a:lnTo>
                <a:lnTo>
                  <a:pt x="3892450" y="1698689"/>
                </a:lnTo>
                <a:lnTo>
                  <a:pt x="3849954" y="1717923"/>
                </a:lnTo>
                <a:lnTo>
                  <a:pt x="3806984" y="1736945"/>
                </a:lnTo>
                <a:lnTo>
                  <a:pt x="3763545" y="1755755"/>
                </a:lnTo>
                <a:lnTo>
                  <a:pt x="3719641" y="1774350"/>
                </a:lnTo>
                <a:lnTo>
                  <a:pt x="3675276" y="1792729"/>
                </a:lnTo>
                <a:lnTo>
                  <a:pt x="3630455" y="1810889"/>
                </a:lnTo>
                <a:lnTo>
                  <a:pt x="3585181" y="1828828"/>
                </a:lnTo>
                <a:lnTo>
                  <a:pt x="3539459" y="1846545"/>
                </a:lnTo>
                <a:lnTo>
                  <a:pt x="3493294" y="1864037"/>
                </a:lnTo>
                <a:lnTo>
                  <a:pt x="3446689" y="1881303"/>
                </a:lnTo>
                <a:lnTo>
                  <a:pt x="3399649" y="1898341"/>
                </a:lnTo>
                <a:lnTo>
                  <a:pt x="3352178" y="1915150"/>
                </a:lnTo>
                <a:lnTo>
                  <a:pt x="3304281" y="1931726"/>
                </a:lnTo>
                <a:lnTo>
                  <a:pt x="3255960" y="1948068"/>
                </a:lnTo>
                <a:lnTo>
                  <a:pt x="3207222" y="1964175"/>
                </a:lnTo>
                <a:lnTo>
                  <a:pt x="3158070" y="1980043"/>
                </a:lnTo>
                <a:lnTo>
                  <a:pt x="3108508" y="1995673"/>
                </a:lnTo>
                <a:lnTo>
                  <a:pt x="3058540" y="2011061"/>
                </a:lnTo>
                <a:lnTo>
                  <a:pt x="3008171" y="2026205"/>
                </a:lnTo>
                <a:lnTo>
                  <a:pt x="2957406" y="2041104"/>
                </a:lnTo>
                <a:lnTo>
                  <a:pt x="2906247" y="2055756"/>
                </a:lnTo>
                <a:lnTo>
                  <a:pt x="2854701" y="2070159"/>
                </a:lnTo>
                <a:lnTo>
                  <a:pt x="2802770" y="2084311"/>
                </a:lnTo>
                <a:lnTo>
                  <a:pt x="2750459" y="2098211"/>
                </a:lnTo>
                <a:lnTo>
                  <a:pt x="2697772" y="2111855"/>
                </a:lnTo>
                <a:lnTo>
                  <a:pt x="2644714" y="2125243"/>
                </a:lnTo>
                <a:lnTo>
                  <a:pt x="2591289" y="2138372"/>
                </a:lnTo>
                <a:lnTo>
                  <a:pt x="2537501" y="2151240"/>
                </a:lnTo>
                <a:lnTo>
                  <a:pt x="2483354" y="2163846"/>
                </a:lnTo>
                <a:lnTo>
                  <a:pt x="2428853" y="2176188"/>
                </a:lnTo>
                <a:lnTo>
                  <a:pt x="2374002" y="2188264"/>
                </a:lnTo>
                <a:lnTo>
                  <a:pt x="2318804" y="2200071"/>
                </a:lnTo>
                <a:lnTo>
                  <a:pt x="2263265" y="2211609"/>
                </a:lnTo>
                <a:lnTo>
                  <a:pt x="2207389" y="2222874"/>
                </a:lnTo>
                <a:lnTo>
                  <a:pt x="2151180" y="2233866"/>
                </a:lnTo>
                <a:lnTo>
                  <a:pt x="2094641" y="2244582"/>
                </a:lnTo>
                <a:lnTo>
                  <a:pt x="2037778" y="2255021"/>
                </a:lnTo>
                <a:lnTo>
                  <a:pt x="1980595" y="2265179"/>
                </a:lnTo>
                <a:lnTo>
                  <a:pt x="1923095" y="2275057"/>
                </a:lnTo>
                <a:lnTo>
                  <a:pt x="1865284" y="2284651"/>
                </a:lnTo>
                <a:lnTo>
                  <a:pt x="1807165" y="2293960"/>
                </a:lnTo>
                <a:lnTo>
                  <a:pt x="1748742" y="2302981"/>
                </a:lnTo>
                <a:lnTo>
                  <a:pt x="1690021" y="2311714"/>
                </a:lnTo>
                <a:lnTo>
                  <a:pt x="1631004" y="2320156"/>
                </a:lnTo>
                <a:lnTo>
                  <a:pt x="1571697" y="2328304"/>
                </a:lnTo>
                <a:lnTo>
                  <a:pt x="1512104" y="2336158"/>
                </a:lnTo>
                <a:lnTo>
                  <a:pt x="1452228" y="2343716"/>
                </a:lnTo>
                <a:lnTo>
                  <a:pt x="1392075" y="2350975"/>
                </a:lnTo>
                <a:lnTo>
                  <a:pt x="1331648" y="2357933"/>
                </a:lnTo>
                <a:lnTo>
                  <a:pt x="1270952" y="2364589"/>
                </a:lnTo>
                <a:lnTo>
                  <a:pt x="1209990" y="2370940"/>
                </a:lnTo>
                <a:lnTo>
                  <a:pt x="1148768" y="2376986"/>
                </a:lnTo>
                <a:lnTo>
                  <a:pt x="1087289" y="2382723"/>
                </a:lnTo>
                <a:lnTo>
                  <a:pt x="1025558" y="2388150"/>
                </a:lnTo>
                <a:lnTo>
                  <a:pt x="963579" y="2393266"/>
                </a:lnTo>
                <a:lnTo>
                  <a:pt x="901356" y="2398068"/>
                </a:lnTo>
                <a:lnTo>
                  <a:pt x="838893" y="2402553"/>
                </a:lnTo>
                <a:lnTo>
                  <a:pt x="776195" y="2406722"/>
                </a:lnTo>
                <a:lnTo>
                  <a:pt x="713266" y="2410571"/>
                </a:lnTo>
                <a:lnTo>
                  <a:pt x="650110" y="2414098"/>
                </a:lnTo>
                <a:lnTo>
                  <a:pt x="586731" y="2417302"/>
                </a:lnTo>
                <a:lnTo>
                  <a:pt x="523135" y="2420181"/>
                </a:lnTo>
                <a:lnTo>
                  <a:pt x="459324" y="2422732"/>
                </a:lnTo>
                <a:lnTo>
                  <a:pt x="395303" y="2424955"/>
                </a:lnTo>
                <a:lnTo>
                  <a:pt x="331077" y="2426847"/>
                </a:lnTo>
                <a:lnTo>
                  <a:pt x="266649" y="2428406"/>
                </a:lnTo>
                <a:lnTo>
                  <a:pt x="202025" y="2429630"/>
                </a:lnTo>
                <a:lnTo>
                  <a:pt x="137207" y="2430517"/>
                </a:lnTo>
                <a:lnTo>
                  <a:pt x="72202" y="2431066"/>
                </a:lnTo>
                <a:lnTo>
                  <a:pt x="7011" y="2431275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37" name="Google Shape;437;p55"/>
          <p:cNvSpPr txBox="1"/>
          <p:nvPr>
            <p:ph type="title"/>
          </p:nvPr>
        </p:nvSpPr>
        <p:spPr>
          <a:xfrm>
            <a:off x="320675" y="150775"/>
            <a:ext cx="37656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Méthode classique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38" name="Google Shape;438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28875" y="17859"/>
            <a:ext cx="5036342" cy="5107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22214"/>
            <a:ext cx="9143999" cy="4021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6407" y="292275"/>
            <a:ext cx="5307693" cy="68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83850" y="1726687"/>
            <a:ext cx="3868849" cy="28123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685800" y="2886550"/>
            <a:ext cx="617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Remerciement spécial</a:t>
            </a:r>
            <a:endParaRPr b="1" sz="2000"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1054" y="1052422"/>
            <a:ext cx="2898272" cy="382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6"/>
          <p:cNvSpPr/>
          <p:nvPr/>
        </p:nvSpPr>
        <p:spPr>
          <a:xfrm>
            <a:off x="9299" y="5454"/>
            <a:ext cx="5438775" cy="1823561"/>
          </a:xfrm>
          <a:custGeom>
            <a:rect b="b" l="l" r="r" t="t"/>
            <a:pathLst>
              <a:path extrusionOk="0" h="2431415" w="5438775">
                <a:moveTo>
                  <a:pt x="7011" y="2431275"/>
                </a:moveTo>
                <a:lnTo>
                  <a:pt x="0" y="2327"/>
                </a:lnTo>
                <a:lnTo>
                  <a:pt x="5438547" y="0"/>
                </a:lnTo>
                <a:lnTo>
                  <a:pt x="5438227" y="29115"/>
                </a:lnTo>
                <a:lnTo>
                  <a:pt x="5435302" y="87099"/>
                </a:lnTo>
                <a:lnTo>
                  <a:pt x="5429361" y="144742"/>
                </a:lnTo>
                <a:lnTo>
                  <a:pt x="5420437" y="202029"/>
                </a:lnTo>
                <a:lnTo>
                  <a:pt x="5408564" y="258943"/>
                </a:lnTo>
                <a:lnTo>
                  <a:pt x="5393777" y="315471"/>
                </a:lnTo>
                <a:lnTo>
                  <a:pt x="5376108" y="371596"/>
                </a:lnTo>
                <a:lnTo>
                  <a:pt x="5355593" y="427303"/>
                </a:lnTo>
                <a:lnTo>
                  <a:pt x="5332265" y="482578"/>
                </a:lnTo>
                <a:lnTo>
                  <a:pt x="5306159" y="537405"/>
                </a:lnTo>
                <a:lnTo>
                  <a:pt x="5277308" y="591768"/>
                </a:lnTo>
                <a:lnTo>
                  <a:pt x="5245746" y="645653"/>
                </a:lnTo>
                <a:lnTo>
                  <a:pt x="5211508" y="699045"/>
                </a:lnTo>
                <a:lnTo>
                  <a:pt x="5174627" y="751927"/>
                </a:lnTo>
                <a:lnTo>
                  <a:pt x="5135138" y="804286"/>
                </a:lnTo>
                <a:lnTo>
                  <a:pt x="5093074" y="856104"/>
                </a:lnTo>
                <a:lnTo>
                  <a:pt x="5048469" y="907369"/>
                </a:lnTo>
                <a:lnTo>
                  <a:pt x="5001358" y="958063"/>
                </a:lnTo>
                <a:lnTo>
                  <a:pt x="4951775" y="1008173"/>
                </a:lnTo>
                <a:lnTo>
                  <a:pt x="4899753" y="1057682"/>
                </a:lnTo>
                <a:lnTo>
                  <a:pt x="4845327" y="1106575"/>
                </a:lnTo>
                <a:lnTo>
                  <a:pt x="4788531" y="1154838"/>
                </a:lnTo>
                <a:lnTo>
                  <a:pt x="4729398" y="1202454"/>
                </a:lnTo>
                <a:lnTo>
                  <a:pt x="4698966" y="1226016"/>
                </a:lnTo>
                <a:lnTo>
                  <a:pt x="4667963" y="1249410"/>
                </a:lnTo>
                <a:lnTo>
                  <a:pt x="4636392" y="1272635"/>
                </a:lnTo>
                <a:lnTo>
                  <a:pt x="4604259" y="1295689"/>
                </a:lnTo>
                <a:lnTo>
                  <a:pt x="4571567" y="1318570"/>
                </a:lnTo>
                <a:lnTo>
                  <a:pt x="4538321" y="1341276"/>
                </a:lnTo>
                <a:lnTo>
                  <a:pt x="4504525" y="1363806"/>
                </a:lnTo>
                <a:lnTo>
                  <a:pt x="4470183" y="1386157"/>
                </a:lnTo>
                <a:lnTo>
                  <a:pt x="4435300" y="1408327"/>
                </a:lnTo>
                <a:lnTo>
                  <a:pt x="4399879" y="1430315"/>
                </a:lnTo>
                <a:lnTo>
                  <a:pt x="4363925" y="1452118"/>
                </a:lnTo>
                <a:lnTo>
                  <a:pt x="4327443" y="1473736"/>
                </a:lnTo>
                <a:lnTo>
                  <a:pt x="4290436" y="1495165"/>
                </a:lnTo>
                <a:lnTo>
                  <a:pt x="4252908" y="1516404"/>
                </a:lnTo>
                <a:lnTo>
                  <a:pt x="4214865" y="1537451"/>
                </a:lnTo>
                <a:lnTo>
                  <a:pt x="4176310" y="1558304"/>
                </a:lnTo>
                <a:lnTo>
                  <a:pt x="4137247" y="1578962"/>
                </a:lnTo>
                <a:lnTo>
                  <a:pt x="4097681" y="1599422"/>
                </a:lnTo>
                <a:lnTo>
                  <a:pt x="4057616" y="1619682"/>
                </a:lnTo>
                <a:lnTo>
                  <a:pt x="4017056" y="1639741"/>
                </a:lnTo>
                <a:lnTo>
                  <a:pt x="3976006" y="1659596"/>
                </a:lnTo>
                <a:lnTo>
                  <a:pt x="3934469" y="1679246"/>
                </a:lnTo>
                <a:lnTo>
                  <a:pt x="3892450" y="1698689"/>
                </a:lnTo>
                <a:lnTo>
                  <a:pt x="3849954" y="1717923"/>
                </a:lnTo>
                <a:lnTo>
                  <a:pt x="3806984" y="1736945"/>
                </a:lnTo>
                <a:lnTo>
                  <a:pt x="3763545" y="1755755"/>
                </a:lnTo>
                <a:lnTo>
                  <a:pt x="3719641" y="1774350"/>
                </a:lnTo>
                <a:lnTo>
                  <a:pt x="3675276" y="1792729"/>
                </a:lnTo>
                <a:lnTo>
                  <a:pt x="3630455" y="1810889"/>
                </a:lnTo>
                <a:lnTo>
                  <a:pt x="3585181" y="1828828"/>
                </a:lnTo>
                <a:lnTo>
                  <a:pt x="3539459" y="1846545"/>
                </a:lnTo>
                <a:lnTo>
                  <a:pt x="3493294" y="1864037"/>
                </a:lnTo>
                <a:lnTo>
                  <a:pt x="3446689" y="1881303"/>
                </a:lnTo>
                <a:lnTo>
                  <a:pt x="3399649" y="1898341"/>
                </a:lnTo>
                <a:lnTo>
                  <a:pt x="3352178" y="1915150"/>
                </a:lnTo>
                <a:lnTo>
                  <a:pt x="3304281" y="1931726"/>
                </a:lnTo>
                <a:lnTo>
                  <a:pt x="3255960" y="1948068"/>
                </a:lnTo>
                <a:lnTo>
                  <a:pt x="3207222" y="1964175"/>
                </a:lnTo>
                <a:lnTo>
                  <a:pt x="3158070" y="1980043"/>
                </a:lnTo>
                <a:lnTo>
                  <a:pt x="3108508" y="1995673"/>
                </a:lnTo>
                <a:lnTo>
                  <a:pt x="3058540" y="2011061"/>
                </a:lnTo>
                <a:lnTo>
                  <a:pt x="3008171" y="2026205"/>
                </a:lnTo>
                <a:lnTo>
                  <a:pt x="2957406" y="2041104"/>
                </a:lnTo>
                <a:lnTo>
                  <a:pt x="2906247" y="2055756"/>
                </a:lnTo>
                <a:lnTo>
                  <a:pt x="2854701" y="2070159"/>
                </a:lnTo>
                <a:lnTo>
                  <a:pt x="2802770" y="2084311"/>
                </a:lnTo>
                <a:lnTo>
                  <a:pt x="2750459" y="2098211"/>
                </a:lnTo>
                <a:lnTo>
                  <a:pt x="2697772" y="2111855"/>
                </a:lnTo>
                <a:lnTo>
                  <a:pt x="2644714" y="2125243"/>
                </a:lnTo>
                <a:lnTo>
                  <a:pt x="2591289" y="2138372"/>
                </a:lnTo>
                <a:lnTo>
                  <a:pt x="2537501" y="2151240"/>
                </a:lnTo>
                <a:lnTo>
                  <a:pt x="2483354" y="2163846"/>
                </a:lnTo>
                <a:lnTo>
                  <a:pt x="2428853" y="2176188"/>
                </a:lnTo>
                <a:lnTo>
                  <a:pt x="2374002" y="2188264"/>
                </a:lnTo>
                <a:lnTo>
                  <a:pt x="2318804" y="2200071"/>
                </a:lnTo>
                <a:lnTo>
                  <a:pt x="2263265" y="2211609"/>
                </a:lnTo>
                <a:lnTo>
                  <a:pt x="2207389" y="2222874"/>
                </a:lnTo>
                <a:lnTo>
                  <a:pt x="2151180" y="2233866"/>
                </a:lnTo>
                <a:lnTo>
                  <a:pt x="2094641" y="2244582"/>
                </a:lnTo>
                <a:lnTo>
                  <a:pt x="2037778" y="2255021"/>
                </a:lnTo>
                <a:lnTo>
                  <a:pt x="1980595" y="2265179"/>
                </a:lnTo>
                <a:lnTo>
                  <a:pt x="1923095" y="2275057"/>
                </a:lnTo>
                <a:lnTo>
                  <a:pt x="1865284" y="2284651"/>
                </a:lnTo>
                <a:lnTo>
                  <a:pt x="1807165" y="2293960"/>
                </a:lnTo>
                <a:lnTo>
                  <a:pt x="1748742" y="2302981"/>
                </a:lnTo>
                <a:lnTo>
                  <a:pt x="1690021" y="2311714"/>
                </a:lnTo>
                <a:lnTo>
                  <a:pt x="1631004" y="2320156"/>
                </a:lnTo>
                <a:lnTo>
                  <a:pt x="1571697" y="2328304"/>
                </a:lnTo>
                <a:lnTo>
                  <a:pt x="1512104" y="2336158"/>
                </a:lnTo>
                <a:lnTo>
                  <a:pt x="1452228" y="2343716"/>
                </a:lnTo>
                <a:lnTo>
                  <a:pt x="1392075" y="2350975"/>
                </a:lnTo>
                <a:lnTo>
                  <a:pt x="1331648" y="2357933"/>
                </a:lnTo>
                <a:lnTo>
                  <a:pt x="1270952" y="2364589"/>
                </a:lnTo>
                <a:lnTo>
                  <a:pt x="1209990" y="2370940"/>
                </a:lnTo>
                <a:lnTo>
                  <a:pt x="1148768" y="2376986"/>
                </a:lnTo>
                <a:lnTo>
                  <a:pt x="1087289" y="2382723"/>
                </a:lnTo>
                <a:lnTo>
                  <a:pt x="1025558" y="2388150"/>
                </a:lnTo>
                <a:lnTo>
                  <a:pt x="963579" y="2393266"/>
                </a:lnTo>
                <a:lnTo>
                  <a:pt x="901356" y="2398068"/>
                </a:lnTo>
                <a:lnTo>
                  <a:pt x="838893" y="2402553"/>
                </a:lnTo>
                <a:lnTo>
                  <a:pt x="776195" y="2406722"/>
                </a:lnTo>
                <a:lnTo>
                  <a:pt x="713266" y="2410571"/>
                </a:lnTo>
                <a:lnTo>
                  <a:pt x="650110" y="2414098"/>
                </a:lnTo>
                <a:lnTo>
                  <a:pt x="586731" y="2417302"/>
                </a:lnTo>
                <a:lnTo>
                  <a:pt x="523135" y="2420181"/>
                </a:lnTo>
                <a:lnTo>
                  <a:pt x="459324" y="2422732"/>
                </a:lnTo>
                <a:lnTo>
                  <a:pt x="395303" y="2424955"/>
                </a:lnTo>
                <a:lnTo>
                  <a:pt x="331077" y="2426847"/>
                </a:lnTo>
                <a:lnTo>
                  <a:pt x="266649" y="2428406"/>
                </a:lnTo>
                <a:lnTo>
                  <a:pt x="202025" y="2429630"/>
                </a:lnTo>
                <a:lnTo>
                  <a:pt x="137207" y="2430517"/>
                </a:lnTo>
                <a:lnTo>
                  <a:pt x="72202" y="2431066"/>
                </a:lnTo>
                <a:lnTo>
                  <a:pt x="7011" y="2431275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444" name="Google Shape;444;p56"/>
          <p:cNvGrpSpPr/>
          <p:nvPr/>
        </p:nvGrpSpPr>
        <p:grpSpPr>
          <a:xfrm>
            <a:off x="2428875" y="17859"/>
            <a:ext cx="6715299" cy="5107780"/>
            <a:chOff x="2428875" y="23812"/>
            <a:chExt cx="6715299" cy="6810373"/>
          </a:xfrm>
        </p:grpSpPr>
        <p:pic>
          <p:nvPicPr>
            <p:cNvPr id="445" name="Google Shape;445;p5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28875" y="23812"/>
              <a:ext cx="6715123" cy="681037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6" name="Google Shape;446;p56"/>
            <p:cNvSpPr/>
            <p:nvPr/>
          </p:nvSpPr>
          <p:spPr>
            <a:xfrm>
              <a:off x="2435399" y="23824"/>
              <a:ext cx="6708775" cy="6744970"/>
            </a:xfrm>
            <a:custGeom>
              <a:rect b="b" l="l" r="r" t="t"/>
              <a:pathLst>
                <a:path extrusionOk="0" h="6744970" w="6708775">
                  <a:moveTo>
                    <a:pt x="0" y="3860874"/>
                  </a:moveTo>
                  <a:lnTo>
                    <a:pt x="6708599" y="3860874"/>
                  </a:lnTo>
                </a:path>
                <a:path extrusionOk="0" h="6744970" w="6708775">
                  <a:moveTo>
                    <a:pt x="6708599" y="4129674"/>
                  </a:moveTo>
                  <a:lnTo>
                    <a:pt x="0" y="4129674"/>
                  </a:lnTo>
                  <a:lnTo>
                    <a:pt x="0" y="3860874"/>
                  </a:lnTo>
                </a:path>
                <a:path extrusionOk="0" h="6744970" w="6708775">
                  <a:moveTo>
                    <a:pt x="944299" y="0"/>
                  </a:moveTo>
                  <a:lnTo>
                    <a:pt x="1464199" y="0"/>
                  </a:lnTo>
                  <a:lnTo>
                    <a:pt x="1464199" y="6744599"/>
                  </a:lnTo>
                  <a:lnTo>
                    <a:pt x="944299" y="6744599"/>
                  </a:lnTo>
                  <a:lnTo>
                    <a:pt x="944299" y="0"/>
                  </a:lnTo>
                  <a:close/>
                </a:path>
              </a:pathLst>
            </a:custGeom>
            <a:noFill/>
            <a:ln cap="flat" cmpd="sng" w="190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7"/>
          <p:cNvSpPr/>
          <p:nvPr/>
        </p:nvSpPr>
        <p:spPr>
          <a:xfrm>
            <a:off x="9299" y="5454"/>
            <a:ext cx="5438775" cy="1823561"/>
          </a:xfrm>
          <a:custGeom>
            <a:rect b="b" l="l" r="r" t="t"/>
            <a:pathLst>
              <a:path extrusionOk="0" h="2431415" w="5438775">
                <a:moveTo>
                  <a:pt x="7011" y="2431275"/>
                </a:moveTo>
                <a:lnTo>
                  <a:pt x="0" y="2327"/>
                </a:lnTo>
                <a:lnTo>
                  <a:pt x="5438547" y="0"/>
                </a:lnTo>
                <a:lnTo>
                  <a:pt x="5438227" y="29115"/>
                </a:lnTo>
                <a:lnTo>
                  <a:pt x="5435302" y="87099"/>
                </a:lnTo>
                <a:lnTo>
                  <a:pt x="5429361" y="144742"/>
                </a:lnTo>
                <a:lnTo>
                  <a:pt x="5420437" y="202029"/>
                </a:lnTo>
                <a:lnTo>
                  <a:pt x="5408564" y="258943"/>
                </a:lnTo>
                <a:lnTo>
                  <a:pt x="5393777" y="315471"/>
                </a:lnTo>
                <a:lnTo>
                  <a:pt x="5376108" y="371596"/>
                </a:lnTo>
                <a:lnTo>
                  <a:pt x="5355593" y="427303"/>
                </a:lnTo>
                <a:lnTo>
                  <a:pt x="5332265" y="482578"/>
                </a:lnTo>
                <a:lnTo>
                  <a:pt x="5306159" y="537405"/>
                </a:lnTo>
                <a:lnTo>
                  <a:pt x="5277308" y="591768"/>
                </a:lnTo>
                <a:lnTo>
                  <a:pt x="5245746" y="645653"/>
                </a:lnTo>
                <a:lnTo>
                  <a:pt x="5211508" y="699045"/>
                </a:lnTo>
                <a:lnTo>
                  <a:pt x="5174627" y="751927"/>
                </a:lnTo>
                <a:lnTo>
                  <a:pt x="5135138" y="804286"/>
                </a:lnTo>
                <a:lnTo>
                  <a:pt x="5093074" y="856104"/>
                </a:lnTo>
                <a:lnTo>
                  <a:pt x="5048469" y="907369"/>
                </a:lnTo>
                <a:lnTo>
                  <a:pt x="5001358" y="958063"/>
                </a:lnTo>
                <a:lnTo>
                  <a:pt x="4951775" y="1008173"/>
                </a:lnTo>
                <a:lnTo>
                  <a:pt x="4899753" y="1057682"/>
                </a:lnTo>
                <a:lnTo>
                  <a:pt x="4845327" y="1106575"/>
                </a:lnTo>
                <a:lnTo>
                  <a:pt x="4788531" y="1154838"/>
                </a:lnTo>
                <a:lnTo>
                  <a:pt x="4729398" y="1202454"/>
                </a:lnTo>
                <a:lnTo>
                  <a:pt x="4698966" y="1226016"/>
                </a:lnTo>
                <a:lnTo>
                  <a:pt x="4667963" y="1249410"/>
                </a:lnTo>
                <a:lnTo>
                  <a:pt x="4636392" y="1272635"/>
                </a:lnTo>
                <a:lnTo>
                  <a:pt x="4604259" y="1295689"/>
                </a:lnTo>
                <a:lnTo>
                  <a:pt x="4571567" y="1318570"/>
                </a:lnTo>
                <a:lnTo>
                  <a:pt x="4538321" y="1341276"/>
                </a:lnTo>
                <a:lnTo>
                  <a:pt x="4504525" y="1363806"/>
                </a:lnTo>
                <a:lnTo>
                  <a:pt x="4470183" y="1386157"/>
                </a:lnTo>
                <a:lnTo>
                  <a:pt x="4435300" y="1408327"/>
                </a:lnTo>
                <a:lnTo>
                  <a:pt x="4399879" y="1430315"/>
                </a:lnTo>
                <a:lnTo>
                  <a:pt x="4363925" y="1452118"/>
                </a:lnTo>
                <a:lnTo>
                  <a:pt x="4327443" y="1473736"/>
                </a:lnTo>
                <a:lnTo>
                  <a:pt x="4290436" y="1495165"/>
                </a:lnTo>
                <a:lnTo>
                  <a:pt x="4252908" y="1516404"/>
                </a:lnTo>
                <a:lnTo>
                  <a:pt x="4214865" y="1537451"/>
                </a:lnTo>
                <a:lnTo>
                  <a:pt x="4176310" y="1558304"/>
                </a:lnTo>
                <a:lnTo>
                  <a:pt x="4137247" y="1578962"/>
                </a:lnTo>
                <a:lnTo>
                  <a:pt x="4097681" y="1599422"/>
                </a:lnTo>
                <a:lnTo>
                  <a:pt x="4057616" y="1619682"/>
                </a:lnTo>
                <a:lnTo>
                  <a:pt x="4017056" y="1639741"/>
                </a:lnTo>
                <a:lnTo>
                  <a:pt x="3976006" y="1659596"/>
                </a:lnTo>
                <a:lnTo>
                  <a:pt x="3934469" y="1679246"/>
                </a:lnTo>
                <a:lnTo>
                  <a:pt x="3892450" y="1698689"/>
                </a:lnTo>
                <a:lnTo>
                  <a:pt x="3849954" y="1717923"/>
                </a:lnTo>
                <a:lnTo>
                  <a:pt x="3806984" y="1736945"/>
                </a:lnTo>
                <a:lnTo>
                  <a:pt x="3763545" y="1755755"/>
                </a:lnTo>
                <a:lnTo>
                  <a:pt x="3719641" y="1774350"/>
                </a:lnTo>
                <a:lnTo>
                  <a:pt x="3675276" y="1792729"/>
                </a:lnTo>
                <a:lnTo>
                  <a:pt x="3630455" y="1810889"/>
                </a:lnTo>
                <a:lnTo>
                  <a:pt x="3585181" y="1828828"/>
                </a:lnTo>
                <a:lnTo>
                  <a:pt x="3539459" y="1846545"/>
                </a:lnTo>
                <a:lnTo>
                  <a:pt x="3493294" y="1864037"/>
                </a:lnTo>
                <a:lnTo>
                  <a:pt x="3446689" y="1881303"/>
                </a:lnTo>
                <a:lnTo>
                  <a:pt x="3399649" y="1898341"/>
                </a:lnTo>
                <a:lnTo>
                  <a:pt x="3352178" y="1915150"/>
                </a:lnTo>
                <a:lnTo>
                  <a:pt x="3304281" y="1931726"/>
                </a:lnTo>
                <a:lnTo>
                  <a:pt x="3255960" y="1948068"/>
                </a:lnTo>
                <a:lnTo>
                  <a:pt x="3207222" y="1964175"/>
                </a:lnTo>
                <a:lnTo>
                  <a:pt x="3158070" y="1980043"/>
                </a:lnTo>
                <a:lnTo>
                  <a:pt x="3108508" y="1995673"/>
                </a:lnTo>
                <a:lnTo>
                  <a:pt x="3058540" y="2011061"/>
                </a:lnTo>
                <a:lnTo>
                  <a:pt x="3008171" y="2026205"/>
                </a:lnTo>
                <a:lnTo>
                  <a:pt x="2957406" y="2041104"/>
                </a:lnTo>
                <a:lnTo>
                  <a:pt x="2906247" y="2055756"/>
                </a:lnTo>
                <a:lnTo>
                  <a:pt x="2854701" y="2070159"/>
                </a:lnTo>
                <a:lnTo>
                  <a:pt x="2802770" y="2084311"/>
                </a:lnTo>
                <a:lnTo>
                  <a:pt x="2750459" y="2098211"/>
                </a:lnTo>
                <a:lnTo>
                  <a:pt x="2697772" y="2111855"/>
                </a:lnTo>
                <a:lnTo>
                  <a:pt x="2644714" y="2125243"/>
                </a:lnTo>
                <a:lnTo>
                  <a:pt x="2591289" y="2138372"/>
                </a:lnTo>
                <a:lnTo>
                  <a:pt x="2537501" y="2151240"/>
                </a:lnTo>
                <a:lnTo>
                  <a:pt x="2483354" y="2163846"/>
                </a:lnTo>
                <a:lnTo>
                  <a:pt x="2428853" y="2176188"/>
                </a:lnTo>
                <a:lnTo>
                  <a:pt x="2374002" y="2188264"/>
                </a:lnTo>
                <a:lnTo>
                  <a:pt x="2318804" y="2200071"/>
                </a:lnTo>
                <a:lnTo>
                  <a:pt x="2263265" y="2211609"/>
                </a:lnTo>
                <a:lnTo>
                  <a:pt x="2207389" y="2222874"/>
                </a:lnTo>
                <a:lnTo>
                  <a:pt x="2151180" y="2233866"/>
                </a:lnTo>
                <a:lnTo>
                  <a:pt x="2094641" y="2244582"/>
                </a:lnTo>
                <a:lnTo>
                  <a:pt x="2037778" y="2255021"/>
                </a:lnTo>
                <a:lnTo>
                  <a:pt x="1980595" y="2265179"/>
                </a:lnTo>
                <a:lnTo>
                  <a:pt x="1923095" y="2275057"/>
                </a:lnTo>
                <a:lnTo>
                  <a:pt x="1865284" y="2284651"/>
                </a:lnTo>
                <a:lnTo>
                  <a:pt x="1807165" y="2293960"/>
                </a:lnTo>
                <a:lnTo>
                  <a:pt x="1748742" y="2302981"/>
                </a:lnTo>
                <a:lnTo>
                  <a:pt x="1690021" y="2311714"/>
                </a:lnTo>
                <a:lnTo>
                  <a:pt x="1631004" y="2320156"/>
                </a:lnTo>
                <a:lnTo>
                  <a:pt x="1571697" y="2328304"/>
                </a:lnTo>
                <a:lnTo>
                  <a:pt x="1512104" y="2336158"/>
                </a:lnTo>
                <a:lnTo>
                  <a:pt x="1452228" y="2343716"/>
                </a:lnTo>
                <a:lnTo>
                  <a:pt x="1392075" y="2350975"/>
                </a:lnTo>
                <a:lnTo>
                  <a:pt x="1331648" y="2357933"/>
                </a:lnTo>
                <a:lnTo>
                  <a:pt x="1270952" y="2364589"/>
                </a:lnTo>
                <a:lnTo>
                  <a:pt x="1209990" y="2370940"/>
                </a:lnTo>
                <a:lnTo>
                  <a:pt x="1148768" y="2376986"/>
                </a:lnTo>
                <a:lnTo>
                  <a:pt x="1087289" y="2382723"/>
                </a:lnTo>
                <a:lnTo>
                  <a:pt x="1025558" y="2388150"/>
                </a:lnTo>
                <a:lnTo>
                  <a:pt x="963579" y="2393266"/>
                </a:lnTo>
                <a:lnTo>
                  <a:pt x="901356" y="2398068"/>
                </a:lnTo>
                <a:lnTo>
                  <a:pt x="838893" y="2402553"/>
                </a:lnTo>
                <a:lnTo>
                  <a:pt x="776195" y="2406722"/>
                </a:lnTo>
                <a:lnTo>
                  <a:pt x="713266" y="2410571"/>
                </a:lnTo>
                <a:lnTo>
                  <a:pt x="650110" y="2414098"/>
                </a:lnTo>
                <a:lnTo>
                  <a:pt x="586731" y="2417302"/>
                </a:lnTo>
                <a:lnTo>
                  <a:pt x="523135" y="2420181"/>
                </a:lnTo>
                <a:lnTo>
                  <a:pt x="459324" y="2422732"/>
                </a:lnTo>
                <a:lnTo>
                  <a:pt x="395303" y="2424955"/>
                </a:lnTo>
                <a:lnTo>
                  <a:pt x="331077" y="2426847"/>
                </a:lnTo>
                <a:lnTo>
                  <a:pt x="266649" y="2428406"/>
                </a:lnTo>
                <a:lnTo>
                  <a:pt x="202025" y="2429630"/>
                </a:lnTo>
                <a:lnTo>
                  <a:pt x="137207" y="2430517"/>
                </a:lnTo>
                <a:lnTo>
                  <a:pt x="72202" y="2431066"/>
                </a:lnTo>
                <a:lnTo>
                  <a:pt x="7011" y="2431275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52" name="Google Shape;452;p57"/>
          <p:cNvSpPr txBox="1"/>
          <p:nvPr/>
        </p:nvSpPr>
        <p:spPr>
          <a:xfrm>
            <a:off x="2197531" y="737806"/>
            <a:ext cx="393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3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453" name="Google Shape;453;p57"/>
          <p:cNvGrpSpPr/>
          <p:nvPr/>
        </p:nvGrpSpPr>
        <p:grpSpPr>
          <a:xfrm>
            <a:off x="2428875" y="17859"/>
            <a:ext cx="6715299" cy="5107780"/>
            <a:chOff x="2428875" y="23812"/>
            <a:chExt cx="6715299" cy="6810373"/>
          </a:xfrm>
        </p:grpSpPr>
        <p:pic>
          <p:nvPicPr>
            <p:cNvPr id="454" name="Google Shape;454;p5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28875" y="23812"/>
              <a:ext cx="6715123" cy="681037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5" name="Google Shape;455;p57"/>
            <p:cNvSpPr/>
            <p:nvPr/>
          </p:nvSpPr>
          <p:spPr>
            <a:xfrm>
              <a:off x="2435399" y="3884699"/>
              <a:ext cx="6708775" cy="0"/>
            </a:xfrm>
            <a:custGeom>
              <a:rect b="b" l="l" r="r" t="t"/>
              <a:pathLst>
                <a:path extrusionOk="0" h="120000" w="6708775">
                  <a:moveTo>
                    <a:pt x="0" y="0"/>
                  </a:moveTo>
                  <a:lnTo>
                    <a:pt x="509449" y="0"/>
                  </a:lnTo>
                </a:path>
                <a:path extrusionOk="0" h="120000" w="6708775">
                  <a:moveTo>
                    <a:pt x="1899049" y="0"/>
                  </a:moveTo>
                  <a:lnTo>
                    <a:pt x="6708599" y="0"/>
                  </a:lnTo>
                </a:path>
              </a:pathLst>
            </a:custGeom>
            <a:noFill/>
            <a:ln cap="flat" cmpd="sng" w="190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6" name="Google Shape;456;p57"/>
            <p:cNvSpPr/>
            <p:nvPr/>
          </p:nvSpPr>
          <p:spPr>
            <a:xfrm>
              <a:off x="2435399" y="23824"/>
              <a:ext cx="6708775" cy="6744970"/>
            </a:xfrm>
            <a:custGeom>
              <a:rect b="b" l="l" r="r" t="t"/>
              <a:pathLst>
                <a:path extrusionOk="0" h="6744970" w="6708775">
                  <a:moveTo>
                    <a:pt x="6708599" y="4129674"/>
                  </a:moveTo>
                  <a:lnTo>
                    <a:pt x="0" y="4129674"/>
                  </a:lnTo>
                  <a:lnTo>
                    <a:pt x="0" y="3860874"/>
                  </a:lnTo>
                </a:path>
                <a:path extrusionOk="0" h="6744970" w="6708775">
                  <a:moveTo>
                    <a:pt x="944299" y="0"/>
                  </a:moveTo>
                  <a:lnTo>
                    <a:pt x="1464199" y="0"/>
                  </a:lnTo>
                  <a:lnTo>
                    <a:pt x="1464199" y="6744599"/>
                  </a:lnTo>
                  <a:lnTo>
                    <a:pt x="944299" y="6744599"/>
                  </a:lnTo>
                  <a:lnTo>
                    <a:pt x="944299" y="0"/>
                  </a:lnTo>
                  <a:close/>
                </a:path>
              </a:pathLst>
            </a:custGeom>
            <a:noFill/>
            <a:ln cap="flat" cmpd="sng" w="190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7" name="Google Shape;457;p57"/>
            <p:cNvSpPr/>
            <p:nvPr/>
          </p:nvSpPr>
          <p:spPr>
            <a:xfrm>
              <a:off x="2944849" y="3705299"/>
              <a:ext cx="1390014" cy="628014"/>
            </a:xfrm>
            <a:custGeom>
              <a:rect b="b" l="l" r="r" t="t"/>
              <a:pathLst>
                <a:path extrusionOk="0" h="628014" w="1390014">
                  <a:moveTo>
                    <a:pt x="1389599" y="627599"/>
                  </a:moveTo>
                  <a:lnTo>
                    <a:pt x="0" y="627599"/>
                  </a:lnTo>
                  <a:lnTo>
                    <a:pt x="0" y="0"/>
                  </a:lnTo>
                  <a:lnTo>
                    <a:pt x="1389599" y="0"/>
                  </a:lnTo>
                  <a:lnTo>
                    <a:pt x="1389599" y="6275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8" name="Google Shape;458;p57"/>
            <p:cNvSpPr/>
            <p:nvPr/>
          </p:nvSpPr>
          <p:spPr>
            <a:xfrm>
              <a:off x="2944849" y="3705299"/>
              <a:ext cx="1390014" cy="628014"/>
            </a:xfrm>
            <a:custGeom>
              <a:rect b="b" l="l" r="r" t="t"/>
              <a:pathLst>
                <a:path extrusionOk="0" h="628014" w="1390014">
                  <a:moveTo>
                    <a:pt x="0" y="0"/>
                  </a:moveTo>
                  <a:lnTo>
                    <a:pt x="1389599" y="0"/>
                  </a:lnTo>
                  <a:lnTo>
                    <a:pt x="1389599" y="627599"/>
                  </a:lnTo>
                  <a:lnTo>
                    <a:pt x="0" y="627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190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459" name="Google Shape;459;p57"/>
          <p:cNvSpPr txBox="1"/>
          <p:nvPr/>
        </p:nvSpPr>
        <p:spPr>
          <a:xfrm>
            <a:off x="3017875" y="2822314"/>
            <a:ext cx="10731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1,7959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8"/>
          <p:cNvSpPr/>
          <p:nvPr/>
        </p:nvSpPr>
        <p:spPr>
          <a:xfrm>
            <a:off x="9299" y="5454"/>
            <a:ext cx="5438775" cy="1823561"/>
          </a:xfrm>
          <a:custGeom>
            <a:rect b="b" l="l" r="r" t="t"/>
            <a:pathLst>
              <a:path extrusionOk="0" h="2431415" w="5438775">
                <a:moveTo>
                  <a:pt x="7011" y="2431275"/>
                </a:moveTo>
                <a:lnTo>
                  <a:pt x="0" y="2327"/>
                </a:lnTo>
                <a:lnTo>
                  <a:pt x="5438547" y="0"/>
                </a:lnTo>
                <a:lnTo>
                  <a:pt x="5438227" y="29115"/>
                </a:lnTo>
                <a:lnTo>
                  <a:pt x="5435302" y="87099"/>
                </a:lnTo>
                <a:lnTo>
                  <a:pt x="5429361" y="144742"/>
                </a:lnTo>
                <a:lnTo>
                  <a:pt x="5420437" y="202029"/>
                </a:lnTo>
                <a:lnTo>
                  <a:pt x="5408564" y="258943"/>
                </a:lnTo>
                <a:lnTo>
                  <a:pt x="5393777" y="315471"/>
                </a:lnTo>
                <a:lnTo>
                  <a:pt x="5376108" y="371596"/>
                </a:lnTo>
                <a:lnTo>
                  <a:pt x="5355593" y="427303"/>
                </a:lnTo>
                <a:lnTo>
                  <a:pt x="5332265" y="482578"/>
                </a:lnTo>
                <a:lnTo>
                  <a:pt x="5306159" y="537405"/>
                </a:lnTo>
                <a:lnTo>
                  <a:pt x="5277308" y="591768"/>
                </a:lnTo>
                <a:lnTo>
                  <a:pt x="5245746" y="645653"/>
                </a:lnTo>
                <a:lnTo>
                  <a:pt x="5211508" y="699045"/>
                </a:lnTo>
                <a:lnTo>
                  <a:pt x="5174627" y="751927"/>
                </a:lnTo>
                <a:lnTo>
                  <a:pt x="5135138" y="804286"/>
                </a:lnTo>
                <a:lnTo>
                  <a:pt x="5093074" y="856104"/>
                </a:lnTo>
                <a:lnTo>
                  <a:pt x="5048469" y="907369"/>
                </a:lnTo>
                <a:lnTo>
                  <a:pt x="5001358" y="958063"/>
                </a:lnTo>
                <a:lnTo>
                  <a:pt x="4951775" y="1008173"/>
                </a:lnTo>
                <a:lnTo>
                  <a:pt x="4899753" y="1057682"/>
                </a:lnTo>
                <a:lnTo>
                  <a:pt x="4845327" y="1106575"/>
                </a:lnTo>
                <a:lnTo>
                  <a:pt x="4788531" y="1154838"/>
                </a:lnTo>
                <a:lnTo>
                  <a:pt x="4729398" y="1202454"/>
                </a:lnTo>
                <a:lnTo>
                  <a:pt x="4698966" y="1226016"/>
                </a:lnTo>
                <a:lnTo>
                  <a:pt x="4667963" y="1249410"/>
                </a:lnTo>
                <a:lnTo>
                  <a:pt x="4636392" y="1272635"/>
                </a:lnTo>
                <a:lnTo>
                  <a:pt x="4604259" y="1295689"/>
                </a:lnTo>
                <a:lnTo>
                  <a:pt x="4571567" y="1318570"/>
                </a:lnTo>
                <a:lnTo>
                  <a:pt x="4538321" y="1341276"/>
                </a:lnTo>
                <a:lnTo>
                  <a:pt x="4504525" y="1363806"/>
                </a:lnTo>
                <a:lnTo>
                  <a:pt x="4470183" y="1386157"/>
                </a:lnTo>
                <a:lnTo>
                  <a:pt x="4435300" y="1408327"/>
                </a:lnTo>
                <a:lnTo>
                  <a:pt x="4399879" y="1430315"/>
                </a:lnTo>
                <a:lnTo>
                  <a:pt x="4363925" y="1452118"/>
                </a:lnTo>
                <a:lnTo>
                  <a:pt x="4327443" y="1473736"/>
                </a:lnTo>
                <a:lnTo>
                  <a:pt x="4290436" y="1495165"/>
                </a:lnTo>
                <a:lnTo>
                  <a:pt x="4252908" y="1516404"/>
                </a:lnTo>
                <a:lnTo>
                  <a:pt x="4214865" y="1537451"/>
                </a:lnTo>
                <a:lnTo>
                  <a:pt x="4176310" y="1558304"/>
                </a:lnTo>
                <a:lnTo>
                  <a:pt x="4137247" y="1578962"/>
                </a:lnTo>
                <a:lnTo>
                  <a:pt x="4097681" y="1599422"/>
                </a:lnTo>
                <a:lnTo>
                  <a:pt x="4057616" y="1619682"/>
                </a:lnTo>
                <a:lnTo>
                  <a:pt x="4017056" y="1639741"/>
                </a:lnTo>
                <a:lnTo>
                  <a:pt x="3976006" y="1659596"/>
                </a:lnTo>
                <a:lnTo>
                  <a:pt x="3934469" y="1679246"/>
                </a:lnTo>
                <a:lnTo>
                  <a:pt x="3892450" y="1698689"/>
                </a:lnTo>
                <a:lnTo>
                  <a:pt x="3849954" y="1717923"/>
                </a:lnTo>
                <a:lnTo>
                  <a:pt x="3806984" y="1736945"/>
                </a:lnTo>
                <a:lnTo>
                  <a:pt x="3763545" y="1755755"/>
                </a:lnTo>
                <a:lnTo>
                  <a:pt x="3719641" y="1774350"/>
                </a:lnTo>
                <a:lnTo>
                  <a:pt x="3675276" y="1792729"/>
                </a:lnTo>
                <a:lnTo>
                  <a:pt x="3630455" y="1810889"/>
                </a:lnTo>
                <a:lnTo>
                  <a:pt x="3585181" y="1828828"/>
                </a:lnTo>
                <a:lnTo>
                  <a:pt x="3539459" y="1846545"/>
                </a:lnTo>
                <a:lnTo>
                  <a:pt x="3493294" y="1864037"/>
                </a:lnTo>
                <a:lnTo>
                  <a:pt x="3446689" y="1881303"/>
                </a:lnTo>
                <a:lnTo>
                  <a:pt x="3399649" y="1898341"/>
                </a:lnTo>
                <a:lnTo>
                  <a:pt x="3352178" y="1915150"/>
                </a:lnTo>
                <a:lnTo>
                  <a:pt x="3304281" y="1931726"/>
                </a:lnTo>
                <a:lnTo>
                  <a:pt x="3255960" y="1948068"/>
                </a:lnTo>
                <a:lnTo>
                  <a:pt x="3207222" y="1964175"/>
                </a:lnTo>
                <a:lnTo>
                  <a:pt x="3158070" y="1980043"/>
                </a:lnTo>
                <a:lnTo>
                  <a:pt x="3108508" y="1995673"/>
                </a:lnTo>
                <a:lnTo>
                  <a:pt x="3058540" y="2011061"/>
                </a:lnTo>
                <a:lnTo>
                  <a:pt x="3008171" y="2026205"/>
                </a:lnTo>
                <a:lnTo>
                  <a:pt x="2957406" y="2041104"/>
                </a:lnTo>
                <a:lnTo>
                  <a:pt x="2906247" y="2055756"/>
                </a:lnTo>
                <a:lnTo>
                  <a:pt x="2854701" y="2070159"/>
                </a:lnTo>
                <a:lnTo>
                  <a:pt x="2802770" y="2084311"/>
                </a:lnTo>
                <a:lnTo>
                  <a:pt x="2750459" y="2098211"/>
                </a:lnTo>
                <a:lnTo>
                  <a:pt x="2697772" y="2111855"/>
                </a:lnTo>
                <a:lnTo>
                  <a:pt x="2644714" y="2125243"/>
                </a:lnTo>
                <a:lnTo>
                  <a:pt x="2591289" y="2138372"/>
                </a:lnTo>
                <a:lnTo>
                  <a:pt x="2537501" y="2151240"/>
                </a:lnTo>
                <a:lnTo>
                  <a:pt x="2483354" y="2163846"/>
                </a:lnTo>
                <a:lnTo>
                  <a:pt x="2428853" y="2176188"/>
                </a:lnTo>
                <a:lnTo>
                  <a:pt x="2374002" y="2188264"/>
                </a:lnTo>
                <a:lnTo>
                  <a:pt x="2318804" y="2200071"/>
                </a:lnTo>
                <a:lnTo>
                  <a:pt x="2263265" y="2211609"/>
                </a:lnTo>
                <a:lnTo>
                  <a:pt x="2207389" y="2222874"/>
                </a:lnTo>
                <a:lnTo>
                  <a:pt x="2151180" y="2233866"/>
                </a:lnTo>
                <a:lnTo>
                  <a:pt x="2094641" y="2244582"/>
                </a:lnTo>
                <a:lnTo>
                  <a:pt x="2037778" y="2255021"/>
                </a:lnTo>
                <a:lnTo>
                  <a:pt x="1980595" y="2265179"/>
                </a:lnTo>
                <a:lnTo>
                  <a:pt x="1923095" y="2275057"/>
                </a:lnTo>
                <a:lnTo>
                  <a:pt x="1865284" y="2284651"/>
                </a:lnTo>
                <a:lnTo>
                  <a:pt x="1807165" y="2293960"/>
                </a:lnTo>
                <a:lnTo>
                  <a:pt x="1748742" y="2302981"/>
                </a:lnTo>
                <a:lnTo>
                  <a:pt x="1690021" y="2311714"/>
                </a:lnTo>
                <a:lnTo>
                  <a:pt x="1631004" y="2320156"/>
                </a:lnTo>
                <a:lnTo>
                  <a:pt x="1571697" y="2328304"/>
                </a:lnTo>
                <a:lnTo>
                  <a:pt x="1512104" y="2336158"/>
                </a:lnTo>
                <a:lnTo>
                  <a:pt x="1452228" y="2343716"/>
                </a:lnTo>
                <a:lnTo>
                  <a:pt x="1392075" y="2350975"/>
                </a:lnTo>
                <a:lnTo>
                  <a:pt x="1331648" y="2357933"/>
                </a:lnTo>
                <a:lnTo>
                  <a:pt x="1270952" y="2364589"/>
                </a:lnTo>
                <a:lnTo>
                  <a:pt x="1209990" y="2370940"/>
                </a:lnTo>
                <a:lnTo>
                  <a:pt x="1148768" y="2376986"/>
                </a:lnTo>
                <a:lnTo>
                  <a:pt x="1087289" y="2382723"/>
                </a:lnTo>
                <a:lnTo>
                  <a:pt x="1025558" y="2388150"/>
                </a:lnTo>
                <a:lnTo>
                  <a:pt x="963579" y="2393266"/>
                </a:lnTo>
                <a:lnTo>
                  <a:pt x="901356" y="2398068"/>
                </a:lnTo>
                <a:lnTo>
                  <a:pt x="838893" y="2402553"/>
                </a:lnTo>
                <a:lnTo>
                  <a:pt x="776195" y="2406722"/>
                </a:lnTo>
                <a:lnTo>
                  <a:pt x="713266" y="2410571"/>
                </a:lnTo>
                <a:lnTo>
                  <a:pt x="650110" y="2414098"/>
                </a:lnTo>
                <a:lnTo>
                  <a:pt x="586731" y="2417302"/>
                </a:lnTo>
                <a:lnTo>
                  <a:pt x="523135" y="2420181"/>
                </a:lnTo>
                <a:lnTo>
                  <a:pt x="459324" y="2422732"/>
                </a:lnTo>
                <a:lnTo>
                  <a:pt x="395303" y="2424955"/>
                </a:lnTo>
                <a:lnTo>
                  <a:pt x="331077" y="2426847"/>
                </a:lnTo>
                <a:lnTo>
                  <a:pt x="266649" y="2428406"/>
                </a:lnTo>
                <a:lnTo>
                  <a:pt x="202025" y="2429630"/>
                </a:lnTo>
                <a:lnTo>
                  <a:pt x="137207" y="2430517"/>
                </a:lnTo>
                <a:lnTo>
                  <a:pt x="72202" y="2431066"/>
                </a:lnTo>
                <a:lnTo>
                  <a:pt x="7011" y="2431275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65" name="Google Shape;465;p58"/>
          <p:cNvSpPr txBox="1"/>
          <p:nvPr>
            <p:ph type="title"/>
          </p:nvPr>
        </p:nvSpPr>
        <p:spPr>
          <a:xfrm>
            <a:off x="320675" y="150775"/>
            <a:ext cx="41385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Méthode classique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66" name="Google Shape;466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95749" y="2371507"/>
            <a:ext cx="1371600" cy="398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9"/>
          <p:cNvSpPr/>
          <p:nvPr/>
        </p:nvSpPr>
        <p:spPr>
          <a:xfrm>
            <a:off x="9299" y="5454"/>
            <a:ext cx="5438775" cy="1823561"/>
          </a:xfrm>
          <a:custGeom>
            <a:rect b="b" l="l" r="r" t="t"/>
            <a:pathLst>
              <a:path extrusionOk="0" h="2431415" w="5438775">
                <a:moveTo>
                  <a:pt x="7011" y="2431275"/>
                </a:moveTo>
                <a:lnTo>
                  <a:pt x="0" y="2327"/>
                </a:lnTo>
                <a:lnTo>
                  <a:pt x="5438547" y="0"/>
                </a:lnTo>
                <a:lnTo>
                  <a:pt x="5438227" y="29115"/>
                </a:lnTo>
                <a:lnTo>
                  <a:pt x="5435302" y="87099"/>
                </a:lnTo>
                <a:lnTo>
                  <a:pt x="5429361" y="144742"/>
                </a:lnTo>
                <a:lnTo>
                  <a:pt x="5420437" y="202029"/>
                </a:lnTo>
                <a:lnTo>
                  <a:pt x="5408564" y="258943"/>
                </a:lnTo>
                <a:lnTo>
                  <a:pt x="5393777" y="315471"/>
                </a:lnTo>
                <a:lnTo>
                  <a:pt x="5376108" y="371596"/>
                </a:lnTo>
                <a:lnTo>
                  <a:pt x="5355593" y="427303"/>
                </a:lnTo>
                <a:lnTo>
                  <a:pt x="5332265" y="482578"/>
                </a:lnTo>
                <a:lnTo>
                  <a:pt x="5306159" y="537405"/>
                </a:lnTo>
                <a:lnTo>
                  <a:pt x="5277308" y="591768"/>
                </a:lnTo>
                <a:lnTo>
                  <a:pt x="5245746" y="645653"/>
                </a:lnTo>
                <a:lnTo>
                  <a:pt x="5211508" y="699045"/>
                </a:lnTo>
                <a:lnTo>
                  <a:pt x="5174627" y="751927"/>
                </a:lnTo>
                <a:lnTo>
                  <a:pt x="5135138" y="804286"/>
                </a:lnTo>
                <a:lnTo>
                  <a:pt x="5093074" y="856104"/>
                </a:lnTo>
                <a:lnTo>
                  <a:pt x="5048469" y="907369"/>
                </a:lnTo>
                <a:lnTo>
                  <a:pt x="5001358" y="958063"/>
                </a:lnTo>
                <a:lnTo>
                  <a:pt x="4951775" y="1008173"/>
                </a:lnTo>
                <a:lnTo>
                  <a:pt x="4899753" y="1057682"/>
                </a:lnTo>
                <a:lnTo>
                  <a:pt x="4845327" y="1106575"/>
                </a:lnTo>
                <a:lnTo>
                  <a:pt x="4788531" y="1154838"/>
                </a:lnTo>
                <a:lnTo>
                  <a:pt x="4729398" y="1202454"/>
                </a:lnTo>
                <a:lnTo>
                  <a:pt x="4698966" y="1226016"/>
                </a:lnTo>
                <a:lnTo>
                  <a:pt x="4667963" y="1249410"/>
                </a:lnTo>
                <a:lnTo>
                  <a:pt x="4636392" y="1272635"/>
                </a:lnTo>
                <a:lnTo>
                  <a:pt x="4604259" y="1295689"/>
                </a:lnTo>
                <a:lnTo>
                  <a:pt x="4571567" y="1318570"/>
                </a:lnTo>
                <a:lnTo>
                  <a:pt x="4538321" y="1341276"/>
                </a:lnTo>
                <a:lnTo>
                  <a:pt x="4504525" y="1363806"/>
                </a:lnTo>
                <a:lnTo>
                  <a:pt x="4470183" y="1386157"/>
                </a:lnTo>
                <a:lnTo>
                  <a:pt x="4435300" y="1408327"/>
                </a:lnTo>
                <a:lnTo>
                  <a:pt x="4399879" y="1430315"/>
                </a:lnTo>
                <a:lnTo>
                  <a:pt x="4363925" y="1452118"/>
                </a:lnTo>
                <a:lnTo>
                  <a:pt x="4327443" y="1473736"/>
                </a:lnTo>
                <a:lnTo>
                  <a:pt x="4290436" y="1495165"/>
                </a:lnTo>
                <a:lnTo>
                  <a:pt x="4252908" y="1516404"/>
                </a:lnTo>
                <a:lnTo>
                  <a:pt x="4214865" y="1537451"/>
                </a:lnTo>
                <a:lnTo>
                  <a:pt x="4176310" y="1558304"/>
                </a:lnTo>
                <a:lnTo>
                  <a:pt x="4137247" y="1578962"/>
                </a:lnTo>
                <a:lnTo>
                  <a:pt x="4097681" y="1599422"/>
                </a:lnTo>
                <a:lnTo>
                  <a:pt x="4057616" y="1619682"/>
                </a:lnTo>
                <a:lnTo>
                  <a:pt x="4017056" y="1639741"/>
                </a:lnTo>
                <a:lnTo>
                  <a:pt x="3976006" y="1659596"/>
                </a:lnTo>
                <a:lnTo>
                  <a:pt x="3934469" y="1679246"/>
                </a:lnTo>
                <a:lnTo>
                  <a:pt x="3892450" y="1698689"/>
                </a:lnTo>
                <a:lnTo>
                  <a:pt x="3849954" y="1717923"/>
                </a:lnTo>
                <a:lnTo>
                  <a:pt x="3806984" y="1736945"/>
                </a:lnTo>
                <a:lnTo>
                  <a:pt x="3763545" y="1755755"/>
                </a:lnTo>
                <a:lnTo>
                  <a:pt x="3719641" y="1774350"/>
                </a:lnTo>
                <a:lnTo>
                  <a:pt x="3675276" y="1792729"/>
                </a:lnTo>
                <a:lnTo>
                  <a:pt x="3630455" y="1810889"/>
                </a:lnTo>
                <a:lnTo>
                  <a:pt x="3585181" y="1828828"/>
                </a:lnTo>
                <a:lnTo>
                  <a:pt x="3539459" y="1846545"/>
                </a:lnTo>
                <a:lnTo>
                  <a:pt x="3493294" y="1864037"/>
                </a:lnTo>
                <a:lnTo>
                  <a:pt x="3446689" y="1881303"/>
                </a:lnTo>
                <a:lnTo>
                  <a:pt x="3399649" y="1898341"/>
                </a:lnTo>
                <a:lnTo>
                  <a:pt x="3352178" y="1915150"/>
                </a:lnTo>
                <a:lnTo>
                  <a:pt x="3304281" y="1931726"/>
                </a:lnTo>
                <a:lnTo>
                  <a:pt x="3255960" y="1948068"/>
                </a:lnTo>
                <a:lnTo>
                  <a:pt x="3207222" y="1964175"/>
                </a:lnTo>
                <a:lnTo>
                  <a:pt x="3158070" y="1980043"/>
                </a:lnTo>
                <a:lnTo>
                  <a:pt x="3108508" y="1995673"/>
                </a:lnTo>
                <a:lnTo>
                  <a:pt x="3058540" y="2011061"/>
                </a:lnTo>
                <a:lnTo>
                  <a:pt x="3008171" y="2026205"/>
                </a:lnTo>
                <a:lnTo>
                  <a:pt x="2957406" y="2041104"/>
                </a:lnTo>
                <a:lnTo>
                  <a:pt x="2906247" y="2055756"/>
                </a:lnTo>
                <a:lnTo>
                  <a:pt x="2854701" y="2070159"/>
                </a:lnTo>
                <a:lnTo>
                  <a:pt x="2802770" y="2084311"/>
                </a:lnTo>
                <a:lnTo>
                  <a:pt x="2750459" y="2098211"/>
                </a:lnTo>
                <a:lnTo>
                  <a:pt x="2697772" y="2111855"/>
                </a:lnTo>
                <a:lnTo>
                  <a:pt x="2644714" y="2125243"/>
                </a:lnTo>
                <a:lnTo>
                  <a:pt x="2591289" y="2138372"/>
                </a:lnTo>
                <a:lnTo>
                  <a:pt x="2537501" y="2151240"/>
                </a:lnTo>
                <a:lnTo>
                  <a:pt x="2483354" y="2163846"/>
                </a:lnTo>
                <a:lnTo>
                  <a:pt x="2428853" y="2176188"/>
                </a:lnTo>
                <a:lnTo>
                  <a:pt x="2374002" y="2188264"/>
                </a:lnTo>
                <a:lnTo>
                  <a:pt x="2318804" y="2200071"/>
                </a:lnTo>
                <a:lnTo>
                  <a:pt x="2263265" y="2211609"/>
                </a:lnTo>
                <a:lnTo>
                  <a:pt x="2207389" y="2222874"/>
                </a:lnTo>
                <a:lnTo>
                  <a:pt x="2151180" y="2233866"/>
                </a:lnTo>
                <a:lnTo>
                  <a:pt x="2094641" y="2244582"/>
                </a:lnTo>
                <a:lnTo>
                  <a:pt x="2037778" y="2255021"/>
                </a:lnTo>
                <a:lnTo>
                  <a:pt x="1980595" y="2265179"/>
                </a:lnTo>
                <a:lnTo>
                  <a:pt x="1923095" y="2275057"/>
                </a:lnTo>
                <a:lnTo>
                  <a:pt x="1865284" y="2284651"/>
                </a:lnTo>
                <a:lnTo>
                  <a:pt x="1807165" y="2293960"/>
                </a:lnTo>
                <a:lnTo>
                  <a:pt x="1748742" y="2302981"/>
                </a:lnTo>
                <a:lnTo>
                  <a:pt x="1690021" y="2311714"/>
                </a:lnTo>
                <a:lnTo>
                  <a:pt x="1631004" y="2320156"/>
                </a:lnTo>
                <a:lnTo>
                  <a:pt x="1571697" y="2328304"/>
                </a:lnTo>
                <a:lnTo>
                  <a:pt x="1512104" y="2336158"/>
                </a:lnTo>
                <a:lnTo>
                  <a:pt x="1452228" y="2343716"/>
                </a:lnTo>
                <a:lnTo>
                  <a:pt x="1392075" y="2350975"/>
                </a:lnTo>
                <a:lnTo>
                  <a:pt x="1331648" y="2357933"/>
                </a:lnTo>
                <a:lnTo>
                  <a:pt x="1270952" y="2364589"/>
                </a:lnTo>
                <a:lnTo>
                  <a:pt x="1209990" y="2370940"/>
                </a:lnTo>
                <a:lnTo>
                  <a:pt x="1148768" y="2376986"/>
                </a:lnTo>
                <a:lnTo>
                  <a:pt x="1087289" y="2382723"/>
                </a:lnTo>
                <a:lnTo>
                  <a:pt x="1025558" y="2388150"/>
                </a:lnTo>
                <a:lnTo>
                  <a:pt x="963579" y="2393266"/>
                </a:lnTo>
                <a:lnTo>
                  <a:pt x="901356" y="2398068"/>
                </a:lnTo>
                <a:lnTo>
                  <a:pt x="838893" y="2402553"/>
                </a:lnTo>
                <a:lnTo>
                  <a:pt x="776195" y="2406722"/>
                </a:lnTo>
                <a:lnTo>
                  <a:pt x="713266" y="2410571"/>
                </a:lnTo>
                <a:lnTo>
                  <a:pt x="650110" y="2414098"/>
                </a:lnTo>
                <a:lnTo>
                  <a:pt x="586731" y="2417302"/>
                </a:lnTo>
                <a:lnTo>
                  <a:pt x="523135" y="2420181"/>
                </a:lnTo>
                <a:lnTo>
                  <a:pt x="459324" y="2422732"/>
                </a:lnTo>
                <a:lnTo>
                  <a:pt x="395303" y="2424955"/>
                </a:lnTo>
                <a:lnTo>
                  <a:pt x="331077" y="2426847"/>
                </a:lnTo>
                <a:lnTo>
                  <a:pt x="266649" y="2428406"/>
                </a:lnTo>
                <a:lnTo>
                  <a:pt x="202025" y="2429630"/>
                </a:lnTo>
                <a:lnTo>
                  <a:pt x="137207" y="2430517"/>
                </a:lnTo>
                <a:lnTo>
                  <a:pt x="72202" y="2431066"/>
                </a:lnTo>
                <a:lnTo>
                  <a:pt x="7011" y="2431275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72" name="Google Shape;472;p59"/>
          <p:cNvSpPr txBox="1"/>
          <p:nvPr>
            <p:ph type="title"/>
          </p:nvPr>
        </p:nvSpPr>
        <p:spPr>
          <a:xfrm>
            <a:off x="320675" y="150775"/>
            <a:ext cx="41316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Méthode classique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73" name="Google Shape;473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2750" y="2283387"/>
            <a:ext cx="2628899" cy="3386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0"/>
          <p:cNvSpPr/>
          <p:nvPr/>
        </p:nvSpPr>
        <p:spPr>
          <a:xfrm>
            <a:off x="9299" y="5454"/>
            <a:ext cx="5438775" cy="1823561"/>
          </a:xfrm>
          <a:custGeom>
            <a:rect b="b" l="l" r="r" t="t"/>
            <a:pathLst>
              <a:path extrusionOk="0" h="2431415" w="5438775">
                <a:moveTo>
                  <a:pt x="7011" y="2431275"/>
                </a:moveTo>
                <a:lnTo>
                  <a:pt x="0" y="2327"/>
                </a:lnTo>
                <a:lnTo>
                  <a:pt x="5438547" y="0"/>
                </a:lnTo>
                <a:lnTo>
                  <a:pt x="5438227" y="29115"/>
                </a:lnTo>
                <a:lnTo>
                  <a:pt x="5435302" y="87099"/>
                </a:lnTo>
                <a:lnTo>
                  <a:pt x="5429361" y="144742"/>
                </a:lnTo>
                <a:lnTo>
                  <a:pt x="5420437" y="202029"/>
                </a:lnTo>
                <a:lnTo>
                  <a:pt x="5408564" y="258943"/>
                </a:lnTo>
                <a:lnTo>
                  <a:pt x="5393777" y="315471"/>
                </a:lnTo>
                <a:lnTo>
                  <a:pt x="5376108" y="371596"/>
                </a:lnTo>
                <a:lnTo>
                  <a:pt x="5355593" y="427303"/>
                </a:lnTo>
                <a:lnTo>
                  <a:pt x="5332265" y="482578"/>
                </a:lnTo>
                <a:lnTo>
                  <a:pt x="5306159" y="537405"/>
                </a:lnTo>
                <a:lnTo>
                  <a:pt x="5277308" y="591768"/>
                </a:lnTo>
                <a:lnTo>
                  <a:pt x="5245746" y="645653"/>
                </a:lnTo>
                <a:lnTo>
                  <a:pt x="5211508" y="699045"/>
                </a:lnTo>
                <a:lnTo>
                  <a:pt x="5174627" y="751927"/>
                </a:lnTo>
                <a:lnTo>
                  <a:pt x="5135138" y="804286"/>
                </a:lnTo>
                <a:lnTo>
                  <a:pt x="5093074" y="856104"/>
                </a:lnTo>
                <a:lnTo>
                  <a:pt x="5048469" y="907369"/>
                </a:lnTo>
                <a:lnTo>
                  <a:pt x="5001358" y="958063"/>
                </a:lnTo>
                <a:lnTo>
                  <a:pt x="4951775" y="1008173"/>
                </a:lnTo>
                <a:lnTo>
                  <a:pt x="4899753" y="1057682"/>
                </a:lnTo>
                <a:lnTo>
                  <a:pt x="4845327" y="1106575"/>
                </a:lnTo>
                <a:lnTo>
                  <a:pt x="4788531" y="1154838"/>
                </a:lnTo>
                <a:lnTo>
                  <a:pt x="4729398" y="1202454"/>
                </a:lnTo>
                <a:lnTo>
                  <a:pt x="4698966" y="1226016"/>
                </a:lnTo>
                <a:lnTo>
                  <a:pt x="4667963" y="1249410"/>
                </a:lnTo>
                <a:lnTo>
                  <a:pt x="4636392" y="1272635"/>
                </a:lnTo>
                <a:lnTo>
                  <a:pt x="4604259" y="1295689"/>
                </a:lnTo>
                <a:lnTo>
                  <a:pt x="4571567" y="1318570"/>
                </a:lnTo>
                <a:lnTo>
                  <a:pt x="4538321" y="1341276"/>
                </a:lnTo>
                <a:lnTo>
                  <a:pt x="4504525" y="1363806"/>
                </a:lnTo>
                <a:lnTo>
                  <a:pt x="4470183" y="1386157"/>
                </a:lnTo>
                <a:lnTo>
                  <a:pt x="4435300" y="1408327"/>
                </a:lnTo>
                <a:lnTo>
                  <a:pt x="4399879" y="1430315"/>
                </a:lnTo>
                <a:lnTo>
                  <a:pt x="4363925" y="1452118"/>
                </a:lnTo>
                <a:lnTo>
                  <a:pt x="4327443" y="1473736"/>
                </a:lnTo>
                <a:lnTo>
                  <a:pt x="4290436" y="1495165"/>
                </a:lnTo>
                <a:lnTo>
                  <a:pt x="4252908" y="1516404"/>
                </a:lnTo>
                <a:lnTo>
                  <a:pt x="4214865" y="1537451"/>
                </a:lnTo>
                <a:lnTo>
                  <a:pt x="4176310" y="1558304"/>
                </a:lnTo>
                <a:lnTo>
                  <a:pt x="4137247" y="1578962"/>
                </a:lnTo>
                <a:lnTo>
                  <a:pt x="4097681" y="1599422"/>
                </a:lnTo>
                <a:lnTo>
                  <a:pt x="4057616" y="1619682"/>
                </a:lnTo>
                <a:lnTo>
                  <a:pt x="4017056" y="1639741"/>
                </a:lnTo>
                <a:lnTo>
                  <a:pt x="3976006" y="1659596"/>
                </a:lnTo>
                <a:lnTo>
                  <a:pt x="3934469" y="1679246"/>
                </a:lnTo>
                <a:lnTo>
                  <a:pt x="3892450" y="1698689"/>
                </a:lnTo>
                <a:lnTo>
                  <a:pt x="3849954" y="1717923"/>
                </a:lnTo>
                <a:lnTo>
                  <a:pt x="3806984" y="1736945"/>
                </a:lnTo>
                <a:lnTo>
                  <a:pt x="3763545" y="1755755"/>
                </a:lnTo>
                <a:lnTo>
                  <a:pt x="3719641" y="1774350"/>
                </a:lnTo>
                <a:lnTo>
                  <a:pt x="3675276" y="1792729"/>
                </a:lnTo>
                <a:lnTo>
                  <a:pt x="3630455" y="1810889"/>
                </a:lnTo>
                <a:lnTo>
                  <a:pt x="3585181" y="1828828"/>
                </a:lnTo>
                <a:lnTo>
                  <a:pt x="3539459" y="1846545"/>
                </a:lnTo>
                <a:lnTo>
                  <a:pt x="3493294" y="1864037"/>
                </a:lnTo>
                <a:lnTo>
                  <a:pt x="3446689" y="1881303"/>
                </a:lnTo>
                <a:lnTo>
                  <a:pt x="3399649" y="1898341"/>
                </a:lnTo>
                <a:lnTo>
                  <a:pt x="3352178" y="1915150"/>
                </a:lnTo>
                <a:lnTo>
                  <a:pt x="3304281" y="1931726"/>
                </a:lnTo>
                <a:lnTo>
                  <a:pt x="3255960" y="1948068"/>
                </a:lnTo>
                <a:lnTo>
                  <a:pt x="3207222" y="1964175"/>
                </a:lnTo>
                <a:lnTo>
                  <a:pt x="3158070" y="1980043"/>
                </a:lnTo>
                <a:lnTo>
                  <a:pt x="3108508" y="1995673"/>
                </a:lnTo>
                <a:lnTo>
                  <a:pt x="3058540" y="2011061"/>
                </a:lnTo>
                <a:lnTo>
                  <a:pt x="3008171" y="2026205"/>
                </a:lnTo>
                <a:lnTo>
                  <a:pt x="2957406" y="2041104"/>
                </a:lnTo>
                <a:lnTo>
                  <a:pt x="2906247" y="2055756"/>
                </a:lnTo>
                <a:lnTo>
                  <a:pt x="2854701" y="2070159"/>
                </a:lnTo>
                <a:lnTo>
                  <a:pt x="2802770" y="2084311"/>
                </a:lnTo>
                <a:lnTo>
                  <a:pt x="2750459" y="2098211"/>
                </a:lnTo>
                <a:lnTo>
                  <a:pt x="2697772" y="2111855"/>
                </a:lnTo>
                <a:lnTo>
                  <a:pt x="2644714" y="2125243"/>
                </a:lnTo>
                <a:lnTo>
                  <a:pt x="2591289" y="2138372"/>
                </a:lnTo>
                <a:lnTo>
                  <a:pt x="2537501" y="2151240"/>
                </a:lnTo>
                <a:lnTo>
                  <a:pt x="2483354" y="2163846"/>
                </a:lnTo>
                <a:lnTo>
                  <a:pt x="2428853" y="2176188"/>
                </a:lnTo>
                <a:lnTo>
                  <a:pt x="2374002" y="2188264"/>
                </a:lnTo>
                <a:lnTo>
                  <a:pt x="2318804" y="2200071"/>
                </a:lnTo>
                <a:lnTo>
                  <a:pt x="2263265" y="2211609"/>
                </a:lnTo>
                <a:lnTo>
                  <a:pt x="2207389" y="2222874"/>
                </a:lnTo>
                <a:lnTo>
                  <a:pt x="2151180" y="2233866"/>
                </a:lnTo>
                <a:lnTo>
                  <a:pt x="2094641" y="2244582"/>
                </a:lnTo>
                <a:lnTo>
                  <a:pt x="2037778" y="2255021"/>
                </a:lnTo>
                <a:lnTo>
                  <a:pt x="1980595" y="2265179"/>
                </a:lnTo>
                <a:lnTo>
                  <a:pt x="1923095" y="2275057"/>
                </a:lnTo>
                <a:lnTo>
                  <a:pt x="1865284" y="2284651"/>
                </a:lnTo>
                <a:lnTo>
                  <a:pt x="1807165" y="2293960"/>
                </a:lnTo>
                <a:lnTo>
                  <a:pt x="1748742" y="2302981"/>
                </a:lnTo>
                <a:lnTo>
                  <a:pt x="1690021" y="2311714"/>
                </a:lnTo>
                <a:lnTo>
                  <a:pt x="1631004" y="2320156"/>
                </a:lnTo>
                <a:lnTo>
                  <a:pt x="1571697" y="2328304"/>
                </a:lnTo>
                <a:lnTo>
                  <a:pt x="1512104" y="2336158"/>
                </a:lnTo>
                <a:lnTo>
                  <a:pt x="1452228" y="2343716"/>
                </a:lnTo>
                <a:lnTo>
                  <a:pt x="1392075" y="2350975"/>
                </a:lnTo>
                <a:lnTo>
                  <a:pt x="1331648" y="2357933"/>
                </a:lnTo>
                <a:lnTo>
                  <a:pt x="1270952" y="2364589"/>
                </a:lnTo>
                <a:lnTo>
                  <a:pt x="1209990" y="2370940"/>
                </a:lnTo>
                <a:lnTo>
                  <a:pt x="1148768" y="2376986"/>
                </a:lnTo>
                <a:lnTo>
                  <a:pt x="1087289" y="2382723"/>
                </a:lnTo>
                <a:lnTo>
                  <a:pt x="1025558" y="2388150"/>
                </a:lnTo>
                <a:lnTo>
                  <a:pt x="963579" y="2393266"/>
                </a:lnTo>
                <a:lnTo>
                  <a:pt x="901356" y="2398068"/>
                </a:lnTo>
                <a:lnTo>
                  <a:pt x="838893" y="2402553"/>
                </a:lnTo>
                <a:lnTo>
                  <a:pt x="776195" y="2406722"/>
                </a:lnTo>
                <a:lnTo>
                  <a:pt x="713266" y="2410571"/>
                </a:lnTo>
                <a:lnTo>
                  <a:pt x="650110" y="2414098"/>
                </a:lnTo>
                <a:lnTo>
                  <a:pt x="586731" y="2417302"/>
                </a:lnTo>
                <a:lnTo>
                  <a:pt x="523135" y="2420181"/>
                </a:lnTo>
                <a:lnTo>
                  <a:pt x="459324" y="2422732"/>
                </a:lnTo>
                <a:lnTo>
                  <a:pt x="395303" y="2424955"/>
                </a:lnTo>
                <a:lnTo>
                  <a:pt x="331077" y="2426847"/>
                </a:lnTo>
                <a:lnTo>
                  <a:pt x="266649" y="2428406"/>
                </a:lnTo>
                <a:lnTo>
                  <a:pt x="202025" y="2429630"/>
                </a:lnTo>
                <a:lnTo>
                  <a:pt x="137207" y="2430517"/>
                </a:lnTo>
                <a:lnTo>
                  <a:pt x="72202" y="2431066"/>
                </a:lnTo>
                <a:lnTo>
                  <a:pt x="7011" y="2431275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79" name="Google Shape;479;p60"/>
          <p:cNvSpPr txBox="1"/>
          <p:nvPr>
            <p:ph type="title"/>
          </p:nvPr>
        </p:nvSpPr>
        <p:spPr>
          <a:xfrm>
            <a:off x="320675" y="150775"/>
            <a:ext cx="41385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Méthode classique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480" name="Google Shape;480;p60"/>
          <p:cNvGrpSpPr/>
          <p:nvPr/>
        </p:nvGrpSpPr>
        <p:grpSpPr>
          <a:xfrm>
            <a:off x="2852552" y="2096929"/>
            <a:ext cx="3169326" cy="817721"/>
            <a:chOff x="2852750" y="2795823"/>
            <a:chExt cx="4049740" cy="1090295"/>
          </a:xfrm>
        </p:grpSpPr>
        <p:pic>
          <p:nvPicPr>
            <p:cNvPr id="481" name="Google Shape;481;p6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852750" y="3044516"/>
              <a:ext cx="3505199" cy="4515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2" name="Google Shape;482;p60"/>
            <p:cNvSpPr/>
            <p:nvPr/>
          </p:nvSpPr>
          <p:spPr>
            <a:xfrm>
              <a:off x="2868970" y="2795823"/>
              <a:ext cx="4033520" cy="1090295"/>
            </a:xfrm>
            <a:custGeom>
              <a:rect b="b" l="l" r="r" t="t"/>
              <a:pathLst>
                <a:path extrusionOk="0" h="1090295" w="4033520">
                  <a:moveTo>
                    <a:pt x="3990755" y="1090052"/>
                  </a:moveTo>
                  <a:lnTo>
                    <a:pt x="2016754" y="644573"/>
                  </a:lnTo>
                  <a:lnTo>
                    <a:pt x="42752" y="1090052"/>
                  </a:lnTo>
                  <a:lnTo>
                    <a:pt x="0" y="900605"/>
                  </a:lnTo>
                  <a:lnTo>
                    <a:pt x="1575639" y="545026"/>
                  </a:lnTo>
                  <a:lnTo>
                    <a:pt x="0" y="189447"/>
                  </a:lnTo>
                  <a:lnTo>
                    <a:pt x="42752" y="0"/>
                  </a:lnTo>
                  <a:lnTo>
                    <a:pt x="2016754" y="445478"/>
                  </a:lnTo>
                  <a:lnTo>
                    <a:pt x="3990755" y="0"/>
                  </a:lnTo>
                  <a:lnTo>
                    <a:pt x="4033509" y="189447"/>
                  </a:lnTo>
                  <a:lnTo>
                    <a:pt x="2457869" y="545026"/>
                  </a:lnTo>
                  <a:lnTo>
                    <a:pt x="4033509" y="900605"/>
                  </a:lnTo>
                  <a:lnTo>
                    <a:pt x="3990755" y="1090052"/>
                  </a:lnTo>
                  <a:close/>
                </a:path>
              </a:pathLst>
            </a:custGeom>
            <a:solidFill>
              <a:srgbClr val="FF0000">
                <a:alpha val="2863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1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74" y="0"/>
                </a:lnTo>
                <a:lnTo>
                  <a:pt x="91439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D0E0E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88" name="Google Shape;488;p61"/>
          <p:cNvSpPr txBox="1"/>
          <p:nvPr>
            <p:ph type="title"/>
          </p:nvPr>
        </p:nvSpPr>
        <p:spPr>
          <a:xfrm>
            <a:off x="175064" y="1584012"/>
            <a:ext cx="8794200" cy="13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35814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"La différence de 6,6 n'est pas significative au niveau p=0,05"</a:t>
            </a:r>
            <a:endParaRPr sz="4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62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74" y="0"/>
                </a:lnTo>
                <a:lnTo>
                  <a:pt x="91439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494" name="Google Shape;494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8725" y="766949"/>
            <a:ext cx="5109803" cy="34986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3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F9CB9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00" name="Google Shape;500;p63"/>
          <p:cNvSpPr txBox="1"/>
          <p:nvPr>
            <p:ph type="title"/>
          </p:nvPr>
        </p:nvSpPr>
        <p:spPr>
          <a:xfrm>
            <a:off x="576024" y="1042475"/>
            <a:ext cx="7994100" cy="30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ctr">
              <a:lnSpc>
                <a:spcPct val="120416"/>
              </a:lnSpc>
              <a:spcBef>
                <a:spcPts val="35"/>
              </a:spcBef>
              <a:spcAft>
                <a:spcPts val="0"/>
              </a:spcAft>
              <a:buNone/>
            </a:pPr>
            <a:r>
              <a:rPr lang="en" u="sng"/>
              <a:t>Le plus gros problème:</a:t>
            </a:r>
            <a:endParaRPr u="sng"/>
          </a:p>
          <a:p>
            <a:pPr indent="0" lvl="0" marL="12700" marR="5080" rtl="0" algn="ctr">
              <a:lnSpc>
                <a:spcPct val="120416"/>
              </a:lnSpc>
              <a:spcBef>
                <a:spcPts val="35"/>
              </a:spcBef>
              <a:spcAft>
                <a:spcPts val="0"/>
              </a:spcAft>
              <a:buNone/>
            </a:pPr>
            <a:r>
              <a:rPr lang="en"/>
              <a:t>Nous avons complètement perdu le fil.  Quelle est la </a:t>
            </a:r>
            <a:r>
              <a:rPr b="1" lang="en">
                <a:solidFill>
                  <a:srgbClr val="990000"/>
                </a:solidFill>
              </a:rPr>
              <a:t>question</a:t>
            </a:r>
            <a:r>
              <a:rPr lang="en"/>
              <a:t> à laquelle nous répondons ?</a:t>
            </a:r>
            <a:endParaRPr/>
          </a:p>
          <a:p>
            <a:pPr indent="0" lvl="0" marL="12700" marR="5080" rtl="0" algn="ctr">
              <a:lnSpc>
                <a:spcPct val="120416"/>
              </a:lnSpc>
              <a:spcBef>
                <a:spcPts val="35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2700" marR="5080" rtl="0" algn="ctr">
              <a:lnSpc>
                <a:spcPct val="120416"/>
              </a:lnSpc>
              <a:spcBef>
                <a:spcPts val="35"/>
              </a:spcBef>
              <a:spcAft>
                <a:spcPts val="0"/>
              </a:spcAft>
              <a:buNone/>
            </a:pPr>
            <a:r>
              <a:rPr lang="en"/>
              <a:t>On a besoin d'être un </a:t>
            </a:r>
            <a:r>
              <a:rPr b="1" lang="en"/>
              <a:t>expert en statistique</a:t>
            </a:r>
            <a:r>
              <a:rPr lang="en"/>
              <a:t> pour être sûr de ce qu'on fait.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4"/>
          <p:cNvSpPr/>
          <p:nvPr/>
        </p:nvSpPr>
        <p:spPr>
          <a:xfrm>
            <a:off x="1238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D0E0E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06" name="Google Shape;506;p64"/>
          <p:cNvSpPr/>
          <p:nvPr/>
        </p:nvSpPr>
        <p:spPr>
          <a:xfrm>
            <a:off x="188875" y="1297024"/>
            <a:ext cx="8768715" cy="2408239"/>
          </a:xfrm>
          <a:custGeom>
            <a:rect b="b" l="l" r="r" t="t"/>
            <a:pathLst>
              <a:path extrusionOk="0" h="2343785" w="8768715">
                <a:moveTo>
                  <a:pt x="8768099" y="2343299"/>
                </a:moveTo>
                <a:lnTo>
                  <a:pt x="0" y="2343299"/>
                </a:lnTo>
                <a:lnTo>
                  <a:pt x="0" y="0"/>
                </a:lnTo>
                <a:lnTo>
                  <a:pt x="8768099" y="0"/>
                </a:lnTo>
                <a:lnTo>
                  <a:pt x="8768099" y="2343299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07" name="Google Shape;507;p64"/>
          <p:cNvSpPr txBox="1"/>
          <p:nvPr/>
        </p:nvSpPr>
        <p:spPr>
          <a:xfrm>
            <a:off x="261900" y="1302613"/>
            <a:ext cx="8570100" cy="21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from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statsmodels.stats.weightstats 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import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ttest_ind  t, p, dof 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ttest_ind(group1, group2,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3693795" marR="134302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alternative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2400">
                <a:solidFill>
                  <a:srgbClr val="00A33E"/>
                </a:solidFill>
                <a:latin typeface="Consolas"/>
                <a:ea typeface="Consolas"/>
                <a:cs typeface="Consolas"/>
                <a:sym typeface="Consolas"/>
              </a:rPr>
              <a:t>'larger'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,  usevar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2400">
                <a:solidFill>
                  <a:srgbClr val="00A33E"/>
                </a:solidFill>
                <a:latin typeface="Consolas"/>
                <a:ea typeface="Consolas"/>
                <a:cs typeface="Consolas"/>
                <a:sym typeface="Consolas"/>
              </a:rPr>
              <a:t>'unequal'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(p)	</a:t>
            </a:r>
            <a:r>
              <a:rPr lang="en" sz="2400">
                <a:solidFill>
                  <a:srgbClr val="919191"/>
                </a:solidFill>
                <a:latin typeface="Consolas"/>
                <a:ea typeface="Consolas"/>
                <a:cs typeface="Consolas"/>
                <a:sym typeface="Consolas"/>
              </a:rPr>
              <a:t># 0.186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8" name="Google Shape;508;p64"/>
          <p:cNvSpPr txBox="1"/>
          <p:nvPr>
            <p:ph type="title"/>
          </p:nvPr>
        </p:nvSpPr>
        <p:spPr>
          <a:xfrm>
            <a:off x="241550" y="109014"/>
            <a:ext cx="8661000" cy="10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8675">
            <a:spAutoFit/>
          </a:bodyPr>
          <a:lstStyle/>
          <a:p>
            <a:pPr indent="0" lvl="0" marL="1905" rtl="0" algn="ctr">
              <a:lnSpc>
                <a:spcPct val="118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&lt; L'alternative. . . &gt;</a:t>
            </a:r>
            <a:endParaRPr sz="2100"/>
          </a:p>
          <a:p>
            <a:pPr indent="0" lvl="0" marL="1905" rtl="0" algn="ctr">
              <a:lnSpc>
                <a:spcPct val="11927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latin typeface="Trebuchet MS"/>
                <a:ea typeface="Trebuchet MS"/>
                <a:cs typeface="Trebuchet MS"/>
                <a:sym typeface="Trebuchet MS"/>
              </a:rPr>
              <a:t>“</a:t>
            </a:r>
            <a:r>
              <a:rPr b="1" lang="en" sz="3900"/>
              <a:t>On pourrait juste</a:t>
            </a:r>
            <a:r>
              <a:rPr b="1" lang="en" sz="3900">
                <a:latin typeface="Trebuchet MS"/>
                <a:ea typeface="Trebuchet MS"/>
                <a:cs typeface="Trebuchet MS"/>
                <a:sym typeface="Trebuchet MS"/>
              </a:rPr>
              <a:t> . . .”</a:t>
            </a:r>
            <a:endParaRPr sz="3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5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D0E0E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514" name="Google Shape;514;p65"/>
          <p:cNvGrpSpPr/>
          <p:nvPr/>
        </p:nvGrpSpPr>
        <p:grpSpPr>
          <a:xfrm>
            <a:off x="188875" y="1297018"/>
            <a:ext cx="8768715" cy="2303472"/>
            <a:chOff x="188875" y="1729325"/>
            <a:chExt cx="8768715" cy="2343785"/>
          </a:xfrm>
        </p:grpSpPr>
        <p:sp>
          <p:nvSpPr>
            <p:cNvPr id="515" name="Google Shape;515;p65"/>
            <p:cNvSpPr/>
            <p:nvPr/>
          </p:nvSpPr>
          <p:spPr>
            <a:xfrm>
              <a:off x="188875" y="1729325"/>
              <a:ext cx="8768715" cy="2343785"/>
            </a:xfrm>
            <a:custGeom>
              <a:rect b="b" l="l" r="r" t="t"/>
              <a:pathLst>
                <a:path extrusionOk="0" h="2343785" w="8768715">
                  <a:moveTo>
                    <a:pt x="8768099" y="2343299"/>
                  </a:moveTo>
                  <a:lnTo>
                    <a:pt x="0" y="2343299"/>
                  </a:lnTo>
                  <a:lnTo>
                    <a:pt x="0" y="0"/>
                  </a:lnTo>
                  <a:lnTo>
                    <a:pt x="8768099" y="0"/>
                  </a:lnTo>
                  <a:lnTo>
                    <a:pt x="8768099" y="2343299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6" name="Google Shape;516;p65"/>
            <p:cNvSpPr/>
            <p:nvPr/>
          </p:nvSpPr>
          <p:spPr>
            <a:xfrm>
              <a:off x="188875" y="1729325"/>
              <a:ext cx="8768715" cy="2343785"/>
            </a:xfrm>
            <a:custGeom>
              <a:rect b="b" l="l" r="r" t="t"/>
              <a:pathLst>
                <a:path extrusionOk="0" h="2343785" w="8768715">
                  <a:moveTo>
                    <a:pt x="0" y="0"/>
                  </a:moveTo>
                  <a:lnTo>
                    <a:pt x="8768099" y="0"/>
                  </a:lnTo>
                  <a:lnTo>
                    <a:pt x="8768099" y="2343299"/>
                  </a:lnTo>
                  <a:lnTo>
                    <a:pt x="0" y="2343299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517" name="Google Shape;517;p65"/>
          <p:cNvSpPr txBox="1"/>
          <p:nvPr/>
        </p:nvSpPr>
        <p:spPr>
          <a:xfrm>
            <a:off x="261900" y="1302613"/>
            <a:ext cx="8570100" cy="3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from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statsmodels.stats.weightstats 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import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ttest_ind  t, p, dof 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ttest_ind(group1, group2,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3693795" marR="134302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alternative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2400">
                <a:solidFill>
                  <a:srgbClr val="00A33E"/>
                </a:solidFill>
                <a:latin typeface="Consolas"/>
                <a:ea typeface="Consolas"/>
                <a:cs typeface="Consolas"/>
                <a:sym typeface="Consolas"/>
              </a:rPr>
              <a:t>'larger'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,  usevar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2400">
                <a:solidFill>
                  <a:srgbClr val="00A33E"/>
                </a:solidFill>
                <a:latin typeface="Consolas"/>
                <a:ea typeface="Consolas"/>
                <a:cs typeface="Consolas"/>
                <a:sym typeface="Consolas"/>
              </a:rPr>
              <a:t>'unequal'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(p)	</a:t>
            </a:r>
            <a:r>
              <a:rPr lang="en" sz="2400">
                <a:solidFill>
                  <a:srgbClr val="919191"/>
                </a:solidFill>
                <a:latin typeface="Consolas"/>
                <a:ea typeface="Consolas"/>
                <a:cs typeface="Consolas"/>
                <a:sym typeface="Consolas"/>
              </a:rPr>
              <a:t># 0.186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1860" marR="854075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Trebuchet MS"/>
                <a:ea typeface="Trebuchet MS"/>
                <a:cs typeface="Trebuchet MS"/>
                <a:sym typeface="Trebuchet MS"/>
              </a:rPr>
              <a:t>. . . mais </a:t>
            </a:r>
            <a:r>
              <a:rPr b="1" lang="en" sz="3700">
                <a:latin typeface="Trebuchet MS"/>
                <a:ea typeface="Trebuchet MS"/>
                <a:cs typeface="Trebuchet MS"/>
                <a:sym typeface="Trebuchet MS"/>
              </a:rPr>
              <a:t>à quelle</a:t>
            </a:r>
            <a:r>
              <a:rPr b="1" lang="en" sz="370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b="1" lang="en" sz="37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question </a:t>
            </a:r>
            <a:r>
              <a:rPr b="1" lang="en" sz="3700">
                <a:latin typeface="Trebuchet MS"/>
                <a:ea typeface="Trebuchet MS"/>
                <a:cs typeface="Trebuchet MS"/>
                <a:sym typeface="Trebuchet MS"/>
              </a:rPr>
              <a:t>est-on en train de répondre</a:t>
            </a:r>
            <a:r>
              <a:rPr b="1" lang="en" sz="3700">
                <a:latin typeface="Trebuchet MS"/>
                <a:ea typeface="Trebuchet MS"/>
                <a:cs typeface="Trebuchet MS"/>
                <a:sym typeface="Trebuchet MS"/>
              </a:rPr>
              <a:t> ?</a:t>
            </a: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18" name="Google Shape;518;p65"/>
          <p:cNvSpPr txBox="1"/>
          <p:nvPr>
            <p:ph type="title"/>
          </p:nvPr>
        </p:nvSpPr>
        <p:spPr>
          <a:xfrm>
            <a:off x="241550" y="109014"/>
            <a:ext cx="8661000" cy="10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8675">
            <a:spAutoFit/>
          </a:bodyPr>
          <a:lstStyle/>
          <a:p>
            <a:pPr indent="0" lvl="0" marL="1905" rtl="0" algn="ctr">
              <a:lnSpc>
                <a:spcPct val="118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&lt; L'alternative. . . &gt;</a:t>
            </a:r>
            <a:endParaRPr sz="2100"/>
          </a:p>
          <a:p>
            <a:pPr indent="0" lvl="0" marL="1905" rtl="0" algn="ctr">
              <a:lnSpc>
                <a:spcPct val="11927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latin typeface="Trebuchet MS"/>
                <a:ea typeface="Trebuchet MS"/>
                <a:cs typeface="Trebuchet MS"/>
                <a:sym typeface="Trebuchet MS"/>
              </a:rPr>
              <a:t>“</a:t>
            </a:r>
            <a:r>
              <a:rPr b="1" lang="en" sz="3900"/>
              <a:t>On pourrait juste</a:t>
            </a:r>
            <a:r>
              <a:rPr b="1" lang="en" sz="3900">
                <a:latin typeface="Trebuchet MS"/>
                <a:ea typeface="Trebuchet MS"/>
                <a:cs typeface="Trebuchet MS"/>
                <a:sym typeface="Trebuchet MS"/>
              </a:rPr>
              <a:t> . . .”</a:t>
            </a:r>
            <a:endParaRPr sz="3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F9CB9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6" name="Google Shape;106;p21"/>
          <p:cNvSpPr txBox="1"/>
          <p:nvPr>
            <p:ph type="title"/>
          </p:nvPr>
        </p:nvSpPr>
        <p:spPr>
          <a:xfrm>
            <a:off x="2055372" y="1360868"/>
            <a:ext cx="50337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Les statistiques sont difficiles.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6"/>
          <p:cNvSpPr txBox="1"/>
          <p:nvPr/>
        </p:nvSpPr>
        <p:spPr>
          <a:xfrm>
            <a:off x="457000" y="778378"/>
            <a:ext cx="6148200" cy="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lang="en" sz="2800">
                <a:latin typeface="Trebuchet MS"/>
                <a:ea typeface="Trebuchet MS"/>
                <a:cs typeface="Trebuchet MS"/>
                <a:sym typeface="Trebuchet MS"/>
              </a:rPr>
              <a:t>Le sens profond réside dans la</a:t>
            </a:r>
            <a:endParaRPr sz="28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lang="en" sz="2800">
                <a:latin typeface="Trebuchet MS"/>
                <a:ea typeface="Trebuchet MS"/>
                <a:cs typeface="Trebuchet MS"/>
                <a:sym typeface="Trebuchet MS"/>
              </a:rPr>
              <a:t>distribution d'échantillonnage:</a:t>
            </a:r>
            <a:endParaRPr sz="2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4" name="Google Shape;524;p66"/>
          <p:cNvSpPr txBox="1"/>
          <p:nvPr>
            <p:ph type="title"/>
          </p:nvPr>
        </p:nvSpPr>
        <p:spPr>
          <a:xfrm>
            <a:off x="350549" y="150781"/>
            <a:ext cx="46881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Prendre du recul...</a:t>
            </a:r>
            <a:endParaRPr sz="35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5" name="Google Shape;525;p66"/>
          <p:cNvSpPr txBox="1"/>
          <p:nvPr/>
        </p:nvSpPr>
        <p:spPr>
          <a:xfrm>
            <a:off x="542475" y="1918775"/>
            <a:ext cx="578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Théorème central limite :</a:t>
            </a:r>
            <a:endParaRPr sz="1800" u="sng"/>
          </a:p>
        </p:txBody>
      </p:sp>
      <p:sp>
        <p:nvSpPr>
          <p:cNvPr id="526" name="Google Shape;526;p66"/>
          <p:cNvSpPr txBox="1"/>
          <p:nvPr/>
        </p:nvSpPr>
        <p:spPr>
          <a:xfrm>
            <a:off x="683125" y="2541600"/>
            <a:ext cx="5786400" cy="21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                          Iid</a:t>
            </a:r>
            <a:endParaRPr sz="2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527" name="Google Shape;527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6115" y="2634251"/>
            <a:ext cx="2086995" cy="38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123" y="3075975"/>
            <a:ext cx="5570004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90244" y="3793100"/>
            <a:ext cx="5206006" cy="110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7"/>
          <p:cNvSpPr txBox="1"/>
          <p:nvPr/>
        </p:nvSpPr>
        <p:spPr>
          <a:xfrm>
            <a:off x="457000" y="778378"/>
            <a:ext cx="6148200" cy="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lang="en" sz="2500">
                <a:latin typeface="Trebuchet MS"/>
                <a:ea typeface="Trebuchet MS"/>
                <a:cs typeface="Trebuchet MS"/>
                <a:sym typeface="Trebuchet MS"/>
              </a:rPr>
              <a:t>Le sens profond réside dans la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lang="en" sz="2500">
                <a:latin typeface="Trebuchet MS"/>
                <a:ea typeface="Trebuchet MS"/>
                <a:cs typeface="Trebuchet MS"/>
                <a:sym typeface="Trebuchet MS"/>
              </a:rPr>
              <a:t>distribution d'échantillonnage: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5" name="Google Shape;535;p67"/>
          <p:cNvSpPr txBox="1"/>
          <p:nvPr>
            <p:ph type="title"/>
          </p:nvPr>
        </p:nvSpPr>
        <p:spPr>
          <a:xfrm>
            <a:off x="350549" y="150781"/>
            <a:ext cx="46881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Prendre du recul...</a:t>
            </a:r>
            <a:endParaRPr sz="35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6" name="Google Shape;536;p67"/>
          <p:cNvSpPr txBox="1"/>
          <p:nvPr/>
        </p:nvSpPr>
        <p:spPr>
          <a:xfrm>
            <a:off x="542475" y="1918775"/>
            <a:ext cx="578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Théorème central limite :</a:t>
            </a:r>
            <a:endParaRPr sz="1800" u="sng"/>
          </a:p>
        </p:txBody>
      </p:sp>
      <p:sp>
        <p:nvSpPr>
          <p:cNvPr id="537" name="Google Shape;537;p67"/>
          <p:cNvSpPr txBox="1"/>
          <p:nvPr/>
        </p:nvSpPr>
        <p:spPr>
          <a:xfrm>
            <a:off x="683125" y="2541600"/>
            <a:ext cx="5786400" cy="21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                          Iid</a:t>
            </a:r>
            <a:endParaRPr sz="2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538" name="Google Shape;53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6115" y="2634251"/>
            <a:ext cx="2086995" cy="38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123" y="3075975"/>
            <a:ext cx="5570004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90244" y="3793100"/>
            <a:ext cx="5206006" cy="1103475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67"/>
          <p:cNvSpPr txBox="1"/>
          <p:nvPr/>
        </p:nvSpPr>
        <p:spPr>
          <a:xfrm>
            <a:off x="793625" y="2662175"/>
            <a:ext cx="317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2" name="Google Shape;542;p6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723387" y="2535300"/>
            <a:ext cx="2800349" cy="1543049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543" name="Google Shape;543;p67"/>
          <p:cNvCxnSpPr/>
          <p:nvPr/>
        </p:nvCxnSpPr>
        <p:spPr>
          <a:xfrm flipH="1">
            <a:off x="5042975" y="1838400"/>
            <a:ext cx="552600" cy="683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4" name="Google Shape;544;p67"/>
          <p:cNvCxnSpPr>
            <a:endCxn id="542" idx="0"/>
          </p:cNvCxnSpPr>
          <p:nvPr/>
        </p:nvCxnSpPr>
        <p:spPr>
          <a:xfrm flipH="1">
            <a:off x="4123561" y="1731600"/>
            <a:ext cx="939600" cy="803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5" name="Google Shape;545;p67"/>
          <p:cNvSpPr txBox="1"/>
          <p:nvPr/>
        </p:nvSpPr>
        <p:spPr>
          <a:xfrm>
            <a:off x="5042975" y="1438200"/>
            <a:ext cx="31434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presque gaussiennes 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Google Shape;550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40371" y="1625832"/>
            <a:ext cx="4445469" cy="11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Google Shape;551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0639" y="2078725"/>
            <a:ext cx="1002647" cy="386562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68"/>
          <p:cNvSpPr txBox="1"/>
          <p:nvPr/>
        </p:nvSpPr>
        <p:spPr>
          <a:xfrm>
            <a:off x="457000" y="778378"/>
            <a:ext cx="6148200" cy="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lang="en" sz="2800">
                <a:latin typeface="Trebuchet MS"/>
                <a:ea typeface="Trebuchet MS"/>
                <a:cs typeface="Trebuchet MS"/>
                <a:sym typeface="Trebuchet MS"/>
              </a:rPr>
              <a:t>Le sens profond réside dans la</a:t>
            </a:r>
            <a:endParaRPr sz="28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lang="en" sz="2800">
                <a:latin typeface="Trebuchet MS"/>
                <a:ea typeface="Trebuchet MS"/>
                <a:cs typeface="Trebuchet MS"/>
                <a:sym typeface="Trebuchet MS"/>
              </a:rPr>
              <a:t>distribution d'échantillonnage:</a:t>
            </a:r>
            <a:endParaRPr sz="2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53" name="Google Shape;553;p68"/>
          <p:cNvSpPr txBox="1"/>
          <p:nvPr>
            <p:ph type="title"/>
          </p:nvPr>
        </p:nvSpPr>
        <p:spPr>
          <a:xfrm>
            <a:off x="350549" y="150781"/>
            <a:ext cx="46881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Prendre du Recul...</a:t>
            </a:r>
            <a:endParaRPr sz="35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554" name="Google Shape;554;p68"/>
          <p:cNvGrpSpPr/>
          <p:nvPr/>
        </p:nvGrpSpPr>
        <p:grpSpPr>
          <a:xfrm>
            <a:off x="4601874" y="2882663"/>
            <a:ext cx="4484630" cy="2260837"/>
            <a:chOff x="4601874" y="3843550"/>
            <a:chExt cx="4484630" cy="3014449"/>
          </a:xfrm>
        </p:grpSpPr>
        <p:pic>
          <p:nvPicPr>
            <p:cNvPr id="555" name="Google Shape;555;p6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601874" y="3843550"/>
              <a:ext cx="4484630" cy="3014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56" name="Google Shape;556;p68"/>
            <p:cNvSpPr/>
            <p:nvPr/>
          </p:nvSpPr>
          <p:spPr>
            <a:xfrm>
              <a:off x="7960719" y="3974217"/>
              <a:ext cx="201295" cy="2712720"/>
            </a:xfrm>
            <a:custGeom>
              <a:rect b="b" l="l" r="r" t="t"/>
              <a:pathLst>
                <a:path extrusionOk="0" h="2712720" w="201295">
                  <a:moveTo>
                    <a:pt x="16569" y="2712317"/>
                  </a:moveTo>
                  <a:lnTo>
                    <a:pt x="3232" y="0"/>
                  </a:lnTo>
                </a:path>
                <a:path extrusionOk="0" h="2712720" w="201295">
                  <a:moveTo>
                    <a:pt x="0" y="1455193"/>
                  </a:moveTo>
                  <a:lnTo>
                    <a:pt x="200703" y="1455193"/>
                  </a:lnTo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7" name="Google Shape;557;p68"/>
            <p:cNvSpPr/>
            <p:nvPr/>
          </p:nvSpPr>
          <p:spPr>
            <a:xfrm>
              <a:off x="8161423" y="5413678"/>
              <a:ext cx="43815" cy="31750"/>
            </a:xfrm>
            <a:custGeom>
              <a:rect b="b" l="l" r="r" t="t"/>
              <a:pathLst>
                <a:path extrusionOk="0" h="31750" w="43815">
                  <a:moveTo>
                    <a:pt x="0" y="31465"/>
                  </a:moveTo>
                  <a:lnTo>
                    <a:pt x="0" y="0"/>
                  </a:lnTo>
                  <a:lnTo>
                    <a:pt x="43224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8" name="Google Shape;558;p68"/>
            <p:cNvSpPr/>
            <p:nvPr/>
          </p:nvSpPr>
          <p:spPr>
            <a:xfrm>
              <a:off x="8161423" y="5413678"/>
              <a:ext cx="43815" cy="31750"/>
            </a:xfrm>
            <a:custGeom>
              <a:rect b="b" l="l" r="r" t="t"/>
              <a:pathLst>
                <a:path extrusionOk="0" h="31750" w="43815">
                  <a:moveTo>
                    <a:pt x="0" y="31465"/>
                  </a:moveTo>
                  <a:lnTo>
                    <a:pt x="43224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559" name="Google Shape;559;p68"/>
          <p:cNvSpPr txBox="1"/>
          <p:nvPr/>
        </p:nvSpPr>
        <p:spPr>
          <a:xfrm>
            <a:off x="8317814" y="3956692"/>
            <a:ext cx="4458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0,8 %</a:t>
            </a:r>
            <a:endParaRPr sz="1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60" name="Google Shape;560;p68"/>
          <p:cNvSpPr txBox="1"/>
          <p:nvPr/>
        </p:nvSpPr>
        <p:spPr>
          <a:xfrm>
            <a:off x="382300" y="3216778"/>
            <a:ext cx="3780300" cy="9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875">
            <a:noAutofit/>
          </a:bodyPr>
          <a:lstStyle/>
          <a:p>
            <a:pPr indent="0" lvl="0" marL="12700" marR="5080" rtl="0" algn="l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Trebuchet MS"/>
                <a:ea typeface="Trebuchet MS"/>
                <a:cs typeface="Trebuchet MS"/>
                <a:sym typeface="Trebuchet MS"/>
              </a:rPr>
              <a:t>Même principe que l'exemple de la pièce :</a:t>
            </a:r>
            <a:endParaRPr sz="2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9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74" y="0"/>
                </a:lnTo>
                <a:lnTo>
                  <a:pt x="91439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D9EA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66" name="Google Shape;566;p69"/>
          <p:cNvSpPr txBox="1"/>
          <p:nvPr>
            <p:ph type="title"/>
          </p:nvPr>
        </p:nvSpPr>
        <p:spPr>
          <a:xfrm>
            <a:off x="1585981" y="1584012"/>
            <a:ext cx="59721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-667385" lvl="0" marL="67945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Utilisons plutôt une méthode d'échantillonnage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70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74" y="0"/>
                </a:lnTo>
                <a:lnTo>
                  <a:pt x="91439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D0E0E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72" name="Google Shape;572;p70"/>
          <p:cNvSpPr txBox="1"/>
          <p:nvPr>
            <p:ph type="ctrTitle"/>
          </p:nvPr>
        </p:nvSpPr>
        <p:spPr>
          <a:xfrm>
            <a:off x="339046" y="580059"/>
            <a:ext cx="8466600" cy="29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rtl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Le problème:</a:t>
            </a:r>
            <a:endParaRPr sz="3300"/>
          </a:p>
          <a:p>
            <a:pPr indent="0" lvl="0" marL="0" rtl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</a:rPr>
              <a:t>Contrairement au lancer de pièces, nous n'avons pas de modèle génératif. . .</a:t>
            </a:r>
            <a:endParaRPr sz="33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3300">
                <a:solidFill>
                  <a:srgbClr val="38761D"/>
                </a:solidFill>
              </a:rPr>
              <a:t>Solution : ???</a:t>
            </a:r>
            <a:endParaRPr sz="3300">
              <a:solidFill>
                <a:srgbClr val="38761D"/>
              </a:solidFill>
            </a:endParaRPr>
          </a:p>
          <a:p>
            <a:pPr indent="0" lvl="0" marL="0" rtl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71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74" y="0"/>
                </a:lnTo>
                <a:lnTo>
                  <a:pt x="91439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D0E0E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78" name="Google Shape;578;p71"/>
          <p:cNvSpPr txBox="1"/>
          <p:nvPr>
            <p:ph type="title"/>
          </p:nvPr>
        </p:nvSpPr>
        <p:spPr>
          <a:xfrm>
            <a:off x="339046" y="580059"/>
            <a:ext cx="8466600" cy="50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rtl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999999"/>
                </a:solidFill>
              </a:rPr>
              <a:t>Le problème:</a:t>
            </a:r>
            <a:endParaRPr b="1" sz="3300">
              <a:solidFill>
                <a:srgbClr val="999999"/>
              </a:solidFill>
            </a:endParaRPr>
          </a:p>
          <a:p>
            <a:pPr indent="0" lvl="0" marL="0" rtl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3300"/>
              <a:t>Contrairement au lancer de pièces, nous n'avons pas de modèle génératif. . .</a:t>
            </a:r>
            <a:endParaRPr b="1" sz="3300">
              <a:solidFill>
                <a:srgbClr val="999999"/>
              </a:solidFill>
            </a:endParaRPr>
          </a:p>
          <a:p>
            <a:pPr indent="0" lvl="0" marL="0" rtl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solidFill>
                <a:srgbClr val="999999"/>
              </a:solidFill>
            </a:endParaRPr>
          </a:p>
          <a:p>
            <a:pPr indent="0" lvl="0" marL="0" rtl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38761D"/>
                </a:solidFill>
              </a:rPr>
              <a:t>Solution : Mélanger</a:t>
            </a:r>
            <a:endParaRPr b="1" sz="3300">
              <a:solidFill>
                <a:srgbClr val="38761D"/>
              </a:solidFill>
            </a:endParaRPr>
          </a:p>
          <a:p>
            <a:pPr indent="0" lvl="0" marL="0" rtl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3" name="Google Shape;583;p72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584" name="Google Shape;584;p72"/>
          <p:cNvSpPr txBox="1"/>
          <p:nvPr/>
        </p:nvSpPr>
        <p:spPr>
          <a:xfrm>
            <a:off x="4241625" y="177814"/>
            <a:ext cx="4724400" cy="44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608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Trebuchet MS"/>
                <a:ea typeface="Trebuchet MS"/>
                <a:cs typeface="Trebuchet MS"/>
                <a:sym typeface="Trebuchet MS"/>
              </a:rPr>
              <a:t>Idée:</a:t>
            </a:r>
            <a:endParaRPr b="1"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608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Simulez la distribution en mélangeant les étiquettes à plusieurs reprises et en calculant la statistique souhaitée.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608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608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Trebuchet MS"/>
                <a:ea typeface="Trebuchet MS"/>
                <a:cs typeface="Trebuchet MS"/>
                <a:sym typeface="Trebuchet MS"/>
              </a:rPr>
              <a:t>Motivation:</a:t>
            </a:r>
            <a:endParaRPr b="1"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608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si les étiquettes n'ont vraiment pas d'importance, alors les changer ne devrait pas changer le résultat !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9" name="Google Shape;589;p73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590" name="Google Shape;590;p73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5" name="Google Shape;595;p74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596" name="Google Shape;596;p74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1" name="Google Shape;601;p75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602" name="Google Shape;602;p75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F9CB9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2" name="Google Shape;112;p22"/>
          <p:cNvSpPr txBox="1"/>
          <p:nvPr/>
        </p:nvSpPr>
        <p:spPr>
          <a:xfrm>
            <a:off x="2055147" y="371468"/>
            <a:ext cx="50337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rebuchet MS"/>
                <a:ea typeface="Trebuchet MS"/>
                <a:cs typeface="Trebuchet MS"/>
                <a:sym typeface="Trebuchet MS"/>
              </a:rPr>
              <a:t>Les statistiques sont difficiles.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3" name="Google Shape;113;p22"/>
          <p:cNvSpPr txBox="1"/>
          <p:nvPr/>
        </p:nvSpPr>
        <p:spPr>
          <a:xfrm>
            <a:off x="135000" y="2461000"/>
            <a:ext cx="85053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-1734820" lvl="0" marL="1746885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rebuchet MS"/>
                <a:ea typeface="Trebuchet MS"/>
                <a:cs typeface="Trebuchet MS"/>
                <a:sym typeface="Trebuchet MS"/>
              </a:rPr>
              <a:t>En utilisant des compétences en programmation, cela peut être facile.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7" name="Google Shape;607;p76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608" name="Google Shape;608;p76"/>
          <p:cNvSpPr txBox="1"/>
          <p:nvPr/>
        </p:nvSpPr>
        <p:spPr>
          <a:xfrm>
            <a:off x="521250" y="3718582"/>
            <a:ext cx="2507700" cy="12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★</a:t>
            </a:r>
            <a:r>
              <a:rPr lang="en" sz="2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moyenne</a:t>
            </a: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 : 72,4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❌</a:t>
            </a:r>
            <a:r>
              <a:rPr lang="en" sz="2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moyenne</a:t>
            </a: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 : 67,6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différence : 4,8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09" name="Google Shape;609;p76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4" name="Google Shape;614;p77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615" name="Google Shape;615;p77"/>
          <p:cNvSpPr txBox="1"/>
          <p:nvPr/>
        </p:nvSpPr>
        <p:spPr>
          <a:xfrm>
            <a:off x="521250" y="3718582"/>
            <a:ext cx="2507700" cy="12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★</a:t>
            </a:r>
            <a:r>
              <a:rPr lang="en" sz="2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moyenne </a:t>
            </a: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: 72,4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❌</a:t>
            </a:r>
            <a:r>
              <a:rPr lang="en" sz="2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moyenne</a:t>
            </a: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 : 67,6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différence : 4,8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</p:txBody>
      </p:sp>
      <p:grpSp>
        <p:nvGrpSpPr>
          <p:cNvPr id="616" name="Google Shape;616;p77"/>
          <p:cNvGrpSpPr/>
          <p:nvPr/>
        </p:nvGrpSpPr>
        <p:grpSpPr>
          <a:xfrm>
            <a:off x="4183550" y="1412925"/>
            <a:ext cx="3612561" cy="2571749"/>
            <a:chOff x="4183550" y="1883900"/>
            <a:chExt cx="4816748" cy="3428999"/>
          </a:xfrm>
        </p:grpSpPr>
        <p:pic>
          <p:nvPicPr>
            <p:cNvPr id="617" name="Google Shape;617;p7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83550" y="1883900"/>
              <a:ext cx="4816748" cy="3428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8" name="Google Shape;618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19" name="Google Shape;619;p77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4" name="Google Shape;624;p78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grpSp>
        <p:nvGrpSpPr>
          <p:cNvPr id="625" name="Google Shape;625;p78"/>
          <p:cNvGrpSpPr/>
          <p:nvPr/>
        </p:nvGrpSpPr>
        <p:grpSpPr>
          <a:xfrm>
            <a:off x="4183550" y="1412925"/>
            <a:ext cx="3612561" cy="2571749"/>
            <a:chOff x="4183550" y="1883900"/>
            <a:chExt cx="4816748" cy="3428999"/>
          </a:xfrm>
        </p:grpSpPr>
        <p:pic>
          <p:nvPicPr>
            <p:cNvPr id="626" name="Google Shape;626;p7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83550" y="1883900"/>
              <a:ext cx="4816748" cy="3428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7" name="Google Shape;627;p7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8" name="Google Shape;628;p78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33" name="Google Shape;633;p79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634" name="Google Shape;634;p79"/>
          <p:cNvSpPr txBox="1"/>
          <p:nvPr/>
        </p:nvSpPr>
        <p:spPr>
          <a:xfrm>
            <a:off x="521250" y="3718582"/>
            <a:ext cx="2790900" cy="12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★ </a:t>
            </a:r>
            <a:r>
              <a:rPr lang="en" sz="2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moyenne </a:t>
            </a: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: 62,6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❌ </a:t>
            </a:r>
            <a:r>
              <a:rPr lang="en" sz="2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moyenne</a:t>
            </a: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 : 74,1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différence : -11.6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</p:txBody>
      </p:sp>
      <p:grpSp>
        <p:nvGrpSpPr>
          <p:cNvPr id="635" name="Google Shape;635;p79"/>
          <p:cNvGrpSpPr/>
          <p:nvPr/>
        </p:nvGrpSpPr>
        <p:grpSpPr>
          <a:xfrm>
            <a:off x="4183550" y="1412925"/>
            <a:ext cx="3612561" cy="2571749"/>
            <a:chOff x="4183550" y="1883900"/>
            <a:chExt cx="4816748" cy="3428999"/>
          </a:xfrm>
        </p:grpSpPr>
        <p:pic>
          <p:nvPicPr>
            <p:cNvPr id="636" name="Google Shape;636;p7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83550" y="1883900"/>
              <a:ext cx="4816748" cy="3428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7" name="Google Shape;637;p7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8" name="Google Shape;638;p7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197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39" name="Google Shape;639;p79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44" name="Google Shape;644;p80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grpSp>
        <p:nvGrpSpPr>
          <p:cNvPr id="645" name="Google Shape;645;p80"/>
          <p:cNvGrpSpPr/>
          <p:nvPr/>
        </p:nvGrpSpPr>
        <p:grpSpPr>
          <a:xfrm>
            <a:off x="4183550" y="1412925"/>
            <a:ext cx="3612561" cy="2571749"/>
            <a:chOff x="4183550" y="1883900"/>
            <a:chExt cx="4816748" cy="3428999"/>
          </a:xfrm>
        </p:grpSpPr>
        <p:pic>
          <p:nvPicPr>
            <p:cNvPr id="646" name="Google Shape;646;p8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83550" y="1883900"/>
              <a:ext cx="4816748" cy="3428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7" name="Google Shape;647;p8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8" name="Google Shape;648;p8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197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9" name="Google Shape;649;p80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4" name="Google Shape;654;p81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655" name="Google Shape;655;p81"/>
          <p:cNvSpPr txBox="1"/>
          <p:nvPr/>
        </p:nvSpPr>
        <p:spPr>
          <a:xfrm>
            <a:off x="521250" y="3718582"/>
            <a:ext cx="2700000" cy="12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★ moyenne : 75,9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❌ </a:t>
            </a:r>
            <a:r>
              <a:rPr lang="en" sz="2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moyenne</a:t>
            </a: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: 65,3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S PGothic"/>
                <a:ea typeface="MS PGothic"/>
                <a:cs typeface="MS PGothic"/>
                <a:sym typeface="MS PGothic"/>
              </a:rPr>
              <a:t>différence : 10,6</a:t>
            </a:r>
            <a:endParaRPr sz="2700">
              <a:latin typeface="MS PGothic"/>
              <a:ea typeface="MS PGothic"/>
              <a:cs typeface="MS PGothic"/>
              <a:sym typeface="MS PGothic"/>
            </a:endParaRPr>
          </a:p>
        </p:txBody>
      </p:sp>
      <p:grpSp>
        <p:nvGrpSpPr>
          <p:cNvPr id="656" name="Google Shape;656;p81"/>
          <p:cNvGrpSpPr/>
          <p:nvPr/>
        </p:nvGrpSpPr>
        <p:grpSpPr>
          <a:xfrm>
            <a:off x="4183550" y="1412925"/>
            <a:ext cx="3612561" cy="2571749"/>
            <a:chOff x="4183550" y="1883900"/>
            <a:chExt cx="4816748" cy="3428999"/>
          </a:xfrm>
        </p:grpSpPr>
        <p:pic>
          <p:nvPicPr>
            <p:cNvPr id="657" name="Google Shape;657;p8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83550" y="1883900"/>
              <a:ext cx="4816748" cy="3428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8" name="Google Shape;658;p8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9" name="Google Shape;659;p8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197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0" name="Google Shape;660;p8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61" name="Google Shape;661;p81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" name="Google Shape;666;p82"/>
          <p:cNvGrpSpPr/>
          <p:nvPr/>
        </p:nvGrpSpPr>
        <p:grpSpPr>
          <a:xfrm>
            <a:off x="4183550" y="1412925"/>
            <a:ext cx="3612561" cy="2571749"/>
            <a:chOff x="4183550" y="1883900"/>
            <a:chExt cx="4816748" cy="3428999"/>
          </a:xfrm>
        </p:grpSpPr>
        <p:pic>
          <p:nvPicPr>
            <p:cNvPr id="667" name="Google Shape;667;p8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83550" y="1883900"/>
              <a:ext cx="4816748" cy="3428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8" name="Google Shape;668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9" name="Google Shape;669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197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0" name="Google Shape;670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1" name="Google Shape;671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2" name="Google Shape;672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3" name="Google Shape;673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4" name="Google Shape;674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5" name="Google Shape;675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6" name="Google Shape;676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7" name="Google Shape;677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8" name="Google Shape;678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9" name="Google Shape;679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0" name="Google Shape;680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1" name="Google Shape;681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978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2" name="Google Shape;682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3" name="Google Shape;683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4" name="Google Shape;684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5" name="Google Shape;685;p8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5022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686" name="Google Shape;686;p82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687" name="Google Shape;687;p82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2" name="Google Shape;692;p83"/>
          <p:cNvGrpSpPr/>
          <p:nvPr/>
        </p:nvGrpSpPr>
        <p:grpSpPr>
          <a:xfrm>
            <a:off x="4183550" y="1412925"/>
            <a:ext cx="3612561" cy="2571749"/>
            <a:chOff x="4183550" y="1883900"/>
            <a:chExt cx="4816748" cy="3428999"/>
          </a:xfrm>
        </p:grpSpPr>
        <p:pic>
          <p:nvPicPr>
            <p:cNvPr id="693" name="Google Shape;693;p8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83550" y="1883900"/>
              <a:ext cx="4816748" cy="3428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4" name="Google Shape;694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5" name="Google Shape;695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197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6" name="Google Shape;696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7" name="Google Shape;697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8" name="Google Shape;698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9" name="Google Shape;699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0" name="Google Shape;700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1" name="Google Shape;701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2" name="Google Shape;702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3" name="Google Shape;703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4" name="Google Shape;704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5" name="Google Shape;705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6" name="Google Shape;706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7" name="Google Shape;707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978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8" name="Google Shape;708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9" name="Google Shape;709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0" name="Google Shape;710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1" name="Google Shape;711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5022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2" name="Google Shape;712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3" name="Google Shape;713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4" name="Google Shape;714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5" name="Google Shape;715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6" name="Google Shape;716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2642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7" name="Google Shape;717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2642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8" name="Google Shape;718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9" name="Google Shape;719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39394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0" name="Google Shape;720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39394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1" name="Google Shape;721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3710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2" name="Google Shape;722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3" name="Google Shape;723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4" name="Google Shape;724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5" name="Google Shape;725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6" name="Google Shape;726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0930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7" name="Google Shape;727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0930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8" name="Google Shape;728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9" name="Google Shape;729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0" name="Google Shape;730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39394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731" name="Google Shape;731;p83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732" name="Google Shape;732;p83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7" name="Google Shape;737;p84"/>
          <p:cNvGrpSpPr/>
          <p:nvPr/>
        </p:nvGrpSpPr>
        <p:grpSpPr>
          <a:xfrm>
            <a:off x="4183550" y="1412925"/>
            <a:ext cx="3612561" cy="2571749"/>
            <a:chOff x="4183550" y="1883900"/>
            <a:chExt cx="4816748" cy="3428999"/>
          </a:xfrm>
        </p:grpSpPr>
        <p:pic>
          <p:nvPicPr>
            <p:cNvPr id="738" name="Google Shape;738;p8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83550" y="1883900"/>
              <a:ext cx="4816748" cy="3428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9" name="Google Shape;739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0" name="Google Shape;740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197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1" name="Google Shape;741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2" name="Google Shape;742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3" name="Google Shape;743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4" name="Google Shape;744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5" name="Google Shape;745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6" name="Google Shape;746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7" name="Google Shape;747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8" name="Google Shape;748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9" name="Google Shape;749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0" name="Google Shape;750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1" name="Google Shape;751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2" name="Google Shape;752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978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3" name="Google Shape;753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4" name="Google Shape;754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5" name="Google Shape;755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6" name="Google Shape;756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5022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7" name="Google Shape;757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8" name="Google Shape;758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9" name="Google Shape;759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0" name="Google Shape;760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1" name="Google Shape;761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2642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2" name="Google Shape;762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2642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3" name="Google Shape;763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4" name="Google Shape;764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39394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5" name="Google Shape;765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39394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6" name="Google Shape;766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3710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7" name="Google Shape;767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8" name="Google Shape;768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9" name="Google Shape;769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0" name="Google Shape;770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1" name="Google Shape;771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0930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2" name="Google Shape;772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0930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3" name="Google Shape;773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4" name="Google Shape;774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5" name="Google Shape;775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39394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6" name="Google Shape;776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2642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7" name="Google Shape;777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2642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8" name="Google Shape;778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3710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9" name="Google Shape;779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3482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0" name="Google Shape;780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3482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1" name="Google Shape;781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3253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2" name="Google Shape;782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3" name="Google Shape;783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39394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4" name="Google Shape;784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5" name="Google Shape;785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39394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6" name="Google Shape;786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3710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7" name="Google Shape;787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39394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8" name="Google Shape;788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3710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9" name="Google Shape;789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5022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0" name="Google Shape;790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264275" y="39394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1" name="Google Shape;791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0930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2" name="Google Shape;792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3710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3" name="Google Shape;793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3482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4" name="Google Shape;794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3025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5" name="Google Shape;795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968875" y="48538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6" name="Google Shape;796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502275" y="41680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7" name="Google Shape;797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502275" y="43966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8" name="Google Shape;798;p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273675" y="4625225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799" name="Google Shape;799;p84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800" name="Google Shape;800;p84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85"/>
          <p:cNvGrpSpPr/>
          <p:nvPr/>
        </p:nvGrpSpPr>
        <p:grpSpPr>
          <a:xfrm>
            <a:off x="3923325" y="1629206"/>
            <a:ext cx="3893381" cy="2650331"/>
            <a:chOff x="3923325" y="1867474"/>
            <a:chExt cx="5191174" cy="3533774"/>
          </a:xfrm>
        </p:grpSpPr>
        <p:pic>
          <p:nvPicPr>
            <p:cNvPr id="806" name="Google Shape;806;p8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83550" y="1883899"/>
              <a:ext cx="4816748" cy="3428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7" name="Google Shape;807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8" name="Google Shape;808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1974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9" name="Google Shape;809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0" name="Google Shape;810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1" name="Google Shape;811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2" name="Google Shape;812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3" name="Google Shape;813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6252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4" name="Google Shape;814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6252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5" name="Google Shape;815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6252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6" name="Google Shape;816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3966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7" name="Google Shape;817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8" name="Google Shape;818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6252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9" name="Google Shape;819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3966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0" name="Google Shape;820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978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1" name="Google Shape;821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2" name="Google Shape;822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6252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3" name="Google Shape;823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41680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4" name="Google Shape;824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5022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5" name="Google Shape;825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3966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6" name="Google Shape;826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1680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7" name="Google Shape;827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41680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8" name="Google Shape;828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30875" y="43966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9" name="Google Shape;829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2642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0" name="Google Shape;830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264275" y="46252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1" name="Google Shape;831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41680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2" name="Google Shape;832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2875" y="39394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3" name="Google Shape;833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39394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4" name="Google Shape;834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7675" y="3710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5" name="Google Shape;835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6252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6" name="Google Shape;836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02475" y="43966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7" name="Google Shape;837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6252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8" name="Google Shape;838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64475" y="43966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9" name="Google Shape;839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093075" y="48538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0" name="Google Shape;840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093075" y="46252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1" name="Google Shape;841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3966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2" name="Google Shape;842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83475" y="41680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3" name="Google Shape;843;p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59475" y="3939424"/>
              <a:ext cx="168449" cy="168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4" name="Google Shape;844;p8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923325" y="1867474"/>
              <a:ext cx="5191174" cy="3533774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845" name="Google Shape;845;p85"/>
          <p:cNvGraphicFramePr/>
          <p:nvPr/>
        </p:nvGraphicFramePr>
        <p:xfrm>
          <a:off x="195437" y="1353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930900"/>
                <a:gridCol w="930900"/>
                <a:gridCol w="930900"/>
                <a:gridCol w="930900"/>
              </a:tblGrid>
              <a:tr h="551025"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MS PGothic"/>
                          <a:ea typeface="MS PGothic"/>
                          <a:cs typeface="MS PGothic"/>
                          <a:sym typeface="MS PGothic"/>
                        </a:rPr>
                        <a:t>★</a:t>
                      </a:r>
                      <a:endParaRPr sz="2300" u="none" cap="none" strike="noStrike">
                        <a:latin typeface="MS PGothic"/>
                        <a:ea typeface="MS PGothic"/>
                        <a:cs typeface="MS PGothic"/>
                        <a:sym typeface="MS PGothic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❌</a:t>
                      </a:r>
                      <a:endParaRPr sz="23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65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76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87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44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63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66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91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7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62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3810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69</a:t>
                      </a:r>
                      <a:endParaRPr sz="23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28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846" name="Google Shape;846;p85"/>
          <p:cNvSpPr txBox="1"/>
          <p:nvPr/>
        </p:nvSpPr>
        <p:spPr>
          <a:xfrm>
            <a:off x="4194762" y="177814"/>
            <a:ext cx="34671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Mélanger les étiquettes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Réarranger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04190" lvl="0" marL="516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rebuchet MS"/>
              <a:buAutoNum type="arabicPeriod"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Calculer les moyennes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EA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9" name="Google Shape;119;p23"/>
          <p:cNvSpPr txBox="1"/>
          <p:nvPr>
            <p:ph type="title"/>
          </p:nvPr>
        </p:nvSpPr>
        <p:spPr>
          <a:xfrm>
            <a:off x="723094" y="1367315"/>
            <a:ext cx="7698000" cy="3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ctr">
              <a:lnSpc>
                <a:spcPct val="120416"/>
              </a:lnSpc>
              <a:spcBef>
                <a:spcPts val="65"/>
              </a:spcBef>
              <a:spcAft>
                <a:spcPts val="0"/>
              </a:spcAft>
              <a:buNone/>
            </a:pPr>
            <a:r>
              <a:rPr i="1" lang="en" sz="3600"/>
              <a:t>Le point d'aujourd'hui :</a:t>
            </a:r>
            <a:endParaRPr i="1" sz="3600"/>
          </a:p>
          <a:p>
            <a:pPr indent="0" lvl="0" marL="12700" marR="5080" rtl="0" algn="ctr">
              <a:lnSpc>
                <a:spcPct val="120416"/>
              </a:lnSpc>
              <a:spcBef>
                <a:spcPts val="65"/>
              </a:spcBef>
              <a:spcAft>
                <a:spcPts val="0"/>
              </a:spcAft>
              <a:buNone/>
            </a:pPr>
            <a:r>
              <a:rPr i="1" lang="en" sz="3600"/>
              <a:t>Si vous pouvez écrire une boucle for, vous pouvez faire des statistiques</a:t>
            </a:r>
            <a:endParaRPr i="1" sz="360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1" name="Google Shape;851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7225" y="609450"/>
            <a:ext cx="3886237" cy="2628899"/>
          </a:xfrm>
          <a:prstGeom prst="rect">
            <a:avLst/>
          </a:prstGeom>
          <a:noFill/>
          <a:ln>
            <a:noFill/>
          </a:ln>
        </p:spPr>
      </p:pic>
      <p:sp>
        <p:nvSpPr>
          <p:cNvPr id="852" name="Google Shape;852;p86"/>
          <p:cNvSpPr txBox="1"/>
          <p:nvPr/>
        </p:nvSpPr>
        <p:spPr>
          <a:xfrm>
            <a:off x="2920600" y="3190000"/>
            <a:ext cx="311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différence des scores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3" name="Google Shape;853;p86"/>
          <p:cNvSpPr txBox="1"/>
          <p:nvPr/>
        </p:nvSpPr>
        <p:spPr>
          <a:xfrm rot="-5400000">
            <a:off x="1349000" y="1447576"/>
            <a:ext cx="1557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18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Compte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8" name="Google Shape;858;p87"/>
          <p:cNvGrpSpPr/>
          <p:nvPr/>
        </p:nvGrpSpPr>
        <p:grpSpPr>
          <a:xfrm>
            <a:off x="2327099" y="609450"/>
            <a:ext cx="3898673" cy="2628899"/>
            <a:chOff x="2174825" y="203000"/>
            <a:chExt cx="5181649" cy="3505199"/>
          </a:xfrm>
        </p:grpSpPr>
        <p:pic>
          <p:nvPicPr>
            <p:cNvPr id="859" name="Google Shape;859;p8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174825" y="203000"/>
              <a:ext cx="5181649" cy="35051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60" name="Google Shape;860;p87"/>
            <p:cNvSpPr/>
            <p:nvPr/>
          </p:nvSpPr>
          <p:spPr>
            <a:xfrm>
              <a:off x="5707524" y="328825"/>
              <a:ext cx="0" cy="3168015"/>
            </a:xfrm>
            <a:custGeom>
              <a:rect b="b" l="l" r="r" t="t"/>
              <a:pathLst>
                <a:path extrusionOk="0" h="3168015" w="120000">
                  <a:moveTo>
                    <a:pt x="0" y="3167399"/>
                  </a:moveTo>
                  <a:lnTo>
                    <a:pt x="0" y="0"/>
                  </a:lnTo>
                </a:path>
              </a:pathLst>
            </a:custGeom>
            <a:noFill/>
            <a:ln cap="flat" cmpd="sng" w="380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861" name="Google Shape;861;p87"/>
          <p:cNvSpPr txBox="1"/>
          <p:nvPr/>
        </p:nvSpPr>
        <p:spPr>
          <a:xfrm>
            <a:off x="2631625" y="3190000"/>
            <a:ext cx="31743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différence des scores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62" name="Google Shape;862;p87"/>
          <p:cNvSpPr txBox="1"/>
          <p:nvPr/>
        </p:nvSpPr>
        <p:spPr>
          <a:xfrm rot="-5400000">
            <a:off x="1343750" y="1710202"/>
            <a:ext cx="156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18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Compte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7" name="Google Shape;867;p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2450" y="617700"/>
            <a:ext cx="3886237" cy="262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8" name="Google Shape;868;p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00225" y="3648628"/>
            <a:ext cx="4343398" cy="1085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9" name="Google Shape;869;p88"/>
          <p:cNvGrpSpPr/>
          <p:nvPr/>
        </p:nvGrpSpPr>
        <p:grpSpPr>
          <a:xfrm>
            <a:off x="4945524" y="703819"/>
            <a:ext cx="385613" cy="2376011"/>
            <a:chOff x="5707524" y="328825"/>
            <a:chExt cx="385613" cy="3168015"/>
          </a:xfrm>
        </p:grpSpPr>
        <p:sp>
          <p:nvSpPr>
            <p:cNvPr id="870" name="Google Shape;870;p88"/>
            <p:cNvSpPr/>
            <p:nvPr/>
          </p:nvSpPr>
          <p:spPr>
            <a:xfrm>
              <a:off x="5707524" y="328825"/>
              <a:ext cx="0" cy="3168015"/>
            </a:xfrm>
            <a:custGeom>
              <a:rect b="b" l="l" r="r" t="t"/>
              <a:pathLst>
                <a:path extrusionOk="0" h="3168015" w="120000">
                  <a:moveTo>
                    <a:pt x="0" y="3167399"/>
                  </a:moveTo>
                  <a:lnTo>
                    <a:pt x="0" y="0"/>
                  </a:lnTo>
                </a:path>
              </a:pathLst>
            </a:custGeom>
            <a:noFill/>
            <a:ln cap="flat" cmpd="sng" w="380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871" name="Google Shape;871;p8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707524" y="1864464"/>
              <a:ext cx="385613" cy="1229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72" name="Google Shape;872;p88"/>
          <p:cNvSpPr txBox="1"/>
          <p:nvPr/>
        </p:nvSpPr>
        <p:spPr>
          <a:xfrm>
            <a:off x="5408750" y="1694857"/>
            <a:ext cx="7875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16 %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73" name="Google Shape;873;p88"/>
          <p:cNvSpPr txBox="1"/>
          <p:nvPr/>
        </p:nvSpPr>
        <p:spPr>
          <a:xfrm>
            <a:off x="2887350" y="3190000"/>
            <a:ext cx="3452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différence des scores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74" name="Google Shape;874;p88"/>
          <p:cNvSpPr txBox="1"/>
          <p:nvPr/>
        </p:nvSpPr>
        <p:spPr>
          <a:xfrm rot="-5400000">
            <a:off x="1575800" y="1835097"/>
            <a:ext cx="110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18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Compte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89"/>
          <p:cNvSpPr txBox="1"/>
          <p:nvPr>
            <p:ph type="title"/>
          </p:nvPr>
        </p:nvSpPr>
        <p:spPr>
          <a:xfrm>
            <a:off x="883722" y="694249"/>
            <a:ext cx="7376700" cy="11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-432433" lvl="0" marL="4445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/>
              <a:t>"Une différence de 6,6 n'est pas significative à p = 0,05."</a:t>
            </a:r>
            <a:endParaRPr sz="3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880" name="Google Shape;880;p89"/>
          <p:cNvGrpSpPr/>
          <p:nvPr/>
        </p:nvGrpSpPr>
        <p:grpSpPr>
          <a:xfrm>
            <a:off x="0" y="2079109"/>
            <a:ext cx="2136775" cy="3064391"/>
            <a:chOff x="0" y="2772145"/>
            <a:chExt cx="2136775" cy="4085854"/>
          </a:xfrm>
        </p:grpSpPr>
        <p:pic>
          <p:nvPicPr>
            <p:cNvPr id="881" name="Google Shape;881;p8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772145"/>
              <a:ext cx="2136599" cy="408585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2" name="Google Shape;882;p89"/>
            <p:cNvSpPr/>
            <p:nvPr/>
          </p:nvSpPr>
          <p:spPr>
            <a:xfrm>
              <a:off x="0" y="4216425"/>
              <a:ext cx="2136775" cy="968375"/>
            </a:xfrm>
            <a:custGeom>
              <a:rect b="b" l="l" r="r" t="t"/>
              <a:pathLst>
                <a:path extrusionOk="0" h="968375" w="2136775">
                  <a:moveTo>
                    <a:pt x="328790" y="0"/>
                  </a:moveTo>
                  <a:lnTo>
                    <a:pt x="0" y="0"/>
                  </a:lnTo>
                  <a:lnTo>
                    <a:pt x="0" y="597611"/>
                  </a:lnTo>
                  <a:lnTo>
                    <a:pt x="328790" y="597611"/>
                  </a:lnTo>
                  <a:lnTo>
                    <a:pt x="328790" y="0"/>
                  </a:lnTo>
                  <a:close/>
                </a:path>
                <a:path extrusionOk="0" h="968375" w="2136775">
                  <a:moveTo>
                    <a:pt x="2136673" y="370535"/>
                  </a:moveTo>
                  <a:lnTo>
                    <a:pt x="1807870" y="370535"/>
                  </a:lnTo>
                  <a:lnTo>
                    <a:pt x="1807870" y="968133"/>
                  </a:lnTo>
                  <a:lnTo>
                    <a:pt x="2136673" y="968133"/>
                  </a:lnTo>
                  <a:lnTo>
                    <a:pt x="2136673" y="3705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7" name="Google Shape;887;p90"/>
          <p:cNvGrpSpPr/>
          <p:nvPr/>
        </p:nvGrpSpPr>
        <p:grpSpPr>
          <a:xfrm>
            <a:off x="0" y="2079109"/>
            <a:ext cx="2136775" cy="3064391"/>
            <a:chOff x="0" y="2772145"/>
            <a:chExt cx="2136775" cy="4085854"/>
          </a:xfrm>
        </p:grpSpPr>
        <p:pic>
          <p:nvPicPr>
            <p:cNvPr id="888" name="Google Shape;888;p9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772145"/>
              <a:ext cx="2136599" cy="408585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9" name="Google Shape;889;p90"/>
            <p:cNvSpPr/>
            <p:nvPr/>
          </p:nvSpPr>
          <p:spPr>
            <a:xfrm>
              <a:off x="0" y="4216425"/>
              <a:ext cx="2136775" cy="968375"/>
            </a:xfrm>
            <a:custGeom>
              <a:rect b="b" l="l" r="r" t="t"/>
              <a:pathLst>
                <a:path extrusionOk="0" h="968375" w="2136775">
                  <a:moveTo>
                    <a:pt x="328790" y="0"/>
                  </a:moveTo>
                  <a:lnTo>
                    <a:pt x="0" y="0"/>
                  </a:lnTo>
                  <a:lnTo>
                    <a:pt x="0" y="597611"/>
                  </a:lnTo>
                  <a:lnTo>
                    <a:pt x="328790" y="597611"/>
                  </a:lnTo>
                  <a:lnTo>
                    <a:pt x="328790" y="0"/>
                  </a:lnTo>
                  <a:close/>
                </a:path>
                <a:path extrusionOk="0" h="968375" w="2136775">
                  <a:moveTo>
                    <a:pt x="2136673" y="370535"/>
                  </a:moveTo>
                  <a:lnTo>
                    <a:pt x="1807870" y="370535"/>
                  </a:lnTo>
                  <a:lnTo>
                    <a:pt x="1807870" y="968133"/>
                  </a:lnTo>
                  <a:lnTo>
                    <a:pt x="2136673" y="968133"/>
                  </a:lnTo>
                  <a:lnTo>
                    <a:pt x="2136673" y="3705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890" name="Google Shape;890;p90"/>
          <p:cNvSpPr txBox="1"/>
          <p:nvPr>
            <p:ph type="title"/>
          </p:nvPr>
        </p:nvSpPr>
        <p:spPr>
          <a:xfrm>
            <a:off x="403573" y="234550"/>
            <a:ext cx="6237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Remarques sur le brassage :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91" name="Google Shape;891;p90"/>
          <p:cNvSpPr txBox="1"/>
          <p:nvPr/>
        </p:nvSpPr>
        <p:spPr>
          <a:xfrm>
            <a:off x="915675" y="933550"/>
            <a:ext cx="7737600" cy="37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354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Mesurer une signification statistique entre deux groupes.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01955" marR="354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354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Fonctionne lorsque l'hypothèse nulle suppose que les deux groupes sont équivalents.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01955" marR="354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354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Comme toutes les méthodes, cela ne fonctionnera que si vos échantillons sont représentatifs (L'échantillon A est représentatif de la population A,....)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354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– faites toujours attention aux biais de sélection !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354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3549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latin typeface="Trebuchet MS"/>
                <a:ea typeface="Trebuchet MS"/>
                <a:cs typeface="Trebuchet MS"/>
                <a:sym typeface="Trebuchet MS"/>
              </a:rPr>
              <a:t>Discussion dans Simon’s Resampling: The New Statistics.</a:t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91"/>
          <p:cNvSpPr/>
          <p:nvPr/>
        </p:nvSpPr>
        <p:spPr>
          <a:xfrm>
            <a:off x="0" y="0"/>
            <a:ext cx="9127490" cy="5143500"/>
          </a:xfrm>
          <a:custGeom>
            <a:rect b="b" l="l" r="r" t="t"/>
            <a:pathLst>
              <a:path extrusionOk="0" h="6858000" w="9127490">
                <a:moveTo>
                  <a:pt x="0" y="0"/>
                </a:moveTo>
                <a:lnTo>
                  <a:pt x="9127474" y="0"/>
                </a:lnTo>
                <a:lnTo>
                  <a:pt x="91274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FFFDB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97" name="Google Shape;897;p91"/>
          <p:cNvSpPr txBox="1"/>
          <p:nvPr>
            <p:ph type="title"/>
          </p:nvPr>
        </p:nvSpPr>
        <p:spPr>
          <a:xfrm>
            <a:off x="530225" y="320550"/>
            <a:ext cx="80829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/>
              <a:t>Quatre recettes pour les statistiques de hacker :</a:t>
            </a:r>
            <a:endParaRPr sz="3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98" name="Google Shape;898;p91"/>
          <p:cNvSpPr txBox="1"/>
          <p:nvPr/>
        </p:nvSpPr>
        <p:spPr>
          <a:xfrm>
            <a:off x="936749" y="1710750"/>
            <a:ext cx="4918200" cy="22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SzPts val="3600"/>
              <a:buFont typeface="Trebuchet MS"/>
              <a:buAutoNum type="arabicPeriod"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Simulation directe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SzPts val="3600"/>
              <a:buFont typeface="Trebuchet MS"/>
              <a:buAutoNum type="arabicPeriod"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Mélange/Brassage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Clr>
                <a:srgbClr val="FFFDBE"/>
              </a:buClr>
              <a:buSzPts val="3600"/>
              <a:buFont typeface="Trebuchet MS"/>
              <a:buAutoNum type="arabicPeriod"/>
            </a:pPr>
            <a:r>
              <a:rPr lang="en" sz="3600">
                <a:solidFill>
                  <a:srgbClr val="FFFDBE"/>
                </a:solidFill>
                <a:latin typeface="Trebuchet MS"/>
                <a:ea typeface="Trebuchet MS"/>
                <a:cs typeface="Trebuchet MS"/>
                <a:sym typeface="Trebuchet MS"/>
              </a:rPr>
              <a:t>Amorçage (bootstrap)</a:t>
            </a:r>
            <a:endParaRPr sz="3600">
              <a:solidFill>
                <a:srgbClr val="FFFDB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565150" lvl="0" marL="577215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Clr>
                <a:srgbClr val="FFFDBE"/>
              </a:buClr>
              <a:buSzPts val="3600"/>
              <a:buFont typeface="Trebuchet MS"/>
              <a:buAutoNum type="arabicPeriod"/>
            </a:pPr>
            <a:r>
              <a:rPr lang="en" sz="3600">
                <a:solidFill>
                  <a:srgbClr val="FFFDBE"/>
                </a:solidFill>
                <a:latin typeface="Trebuchet MS"/>
                <a:ea typeface="Trebuchet MS"/>
                <a:cs typeface="Trebuchet MS"/>
                <a:sym typeface="Trebuchet MS"/>
              </a:rPr>
              <a:t>Validation croisée</a:t>
            </a:r>
            <a:endParaRPr sz="3600">
              <a:solidFill>
                <a:srgbClr val="FFFDB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899" name="Google Shape;899;p91"/>
          <p:cNvGrpSpPr/>
          <p:nvPr/>
        </p:nvGrpSpPr>
        <p:grpSpPr>
          <a:xfrm>
            <a:off x="5310125" y="1512788"/>
            <a:ext cx="2863012" cy="3630712"/>
            <a:chOff x="5310125" y="2017050"/>
            <a:chExt cx="3817349" cy="4840950"/>
          </a:xfrm>
        </p:grpSpPr>
        <p:pic>
          <p:nvPicPr>
            <p:cNvPr id="900" name="Google Shape;900;p9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480900" y="2017050"/>
              <a:ext cx="3646574" cy="484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1" name="Google Shape;901;p9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310125" y="2173000"/>
              <a:ext cx="656424" cy="65642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02" name="Google Shape;902;p9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14625" y="2325594"/>
            <a:ext cx="492318" cy="4923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7" name="Google Shape;907;p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9874" y="857249"/>
            <a:ext cx="4484125" cy="4286249"/>
          </a:xfrm>
          <a:prstGeom prst="rect">
            <a:avLst/>
          </a:prstGeom>
          <a:noFill/>
          <a:ln>
            <a:noFill/>
          </a:ln>
        </p:spPr>
      </p:pic>
      <p:sp>
        <p:nvSpPr>
          <p:cNvPr id="908" name="Google Shape;908;p92"/>
          <p:cNvSpPr txBox="1"/>
          <p:nvPr>
            <p:ph type="title"/>
          </p:nvPr>
        </p:nvSpPr>
        <p:spPr>
          <a:xfrm>
            <a:off x="530225" y="355375"/>
            <a:ext cx="60162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Tour de la tortue d'Yertle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09" name="Google Shape;909;p92"/>
          <p:cNvSpPr txBox="1"/>
          <p:nvPr/>
        </p:nvSpPr>
        <p:spPr>
          <a:xfrm>
            <a:off x="1490425" y="1160557"/>
            <a:ext cx="4449300" cy="19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noAutofit/>
          </a:bodyPr>
          <a:lstStyle/>
          <a:p>
            <a:pPr indent="0" lvl="0" marL="469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i="1" lang="en" sz="2800">
                <a:latin typeface="Trebuchet MS"/>
                <a:ea typeface="Trebuchet MS"/>
                <a:cs typeface="Trebuchet MS"/>
                <a:sym typeface="Trebuchet MS"/>
              </a:rPr>
              <a:t>Sur l'île lointaine de Sala-ma-Sond,</a:t>
            </a:r>
            <a:endParaRPr i="1" sz="28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69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i="1" lang="en" sz="2800">
                <a:latin typeface="Trebuchet MS"/>
                <a:ea typeface="Trebuchet MS"/>
                <a:cs typeface="Trebuchet MS"/>
                <a:sym typeface="Trebuchet MS"/>
              </a:rPr>
              <a:t>Yertle la tortue</a:t>
            </a:r>
            <a:endParaRPr i="1" sz="28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69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i="1" lang="en" sz="2800">
                <a:latin typeface="Trebuchet MS"/>
                <a:ea typeface="Trebuchet MS"/>
                <a:cs typeface="Trebuchet MS"/>
                <a:sym typeface="Trebuchet MS"/>
              </a:rPr>
              <a:t>était le roi de l'étang. . .</a:t>
            </a:r>
            <a:endParaRPr i="1" sz="2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93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15" name="Google Shape;915;p93"/>
          <p:cNvSpPr txBox="1"/>
          <p:nvPr>
            <p:ph type="title"/>
          </p:nvPr>
        </p:nvSpPr>
        <p:spPr>
          <a:xfrm>
            <a:off x="315075" y="167575"/>
            <a:ext cx="8264100" cy="1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/>
              <a:t>À quelle hauteur Yertle peut-il empiler ses tortues ?</a:t>
            </a:r>
            <a:endParaRPr sz="4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16" name="Google Shape;916;p93"/>
          <p:cNvSpPr txBox="1"/>
          <p:nvPr/>
        </p:nvSpPr>
        <p:spPr>
          <a:xfrm>
            <a:off x="498368" y="3085020"/>
            <a:ext cx="6565800" cy="18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364490" lvl="0" marL="401955" marR="81533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rebuchet MS"/>
              <a:buChar char="-"/>
            </a:pPr>
            <a:r>
              <a:rPr lang="en" sz="2600">
                <a:latin typeface="Trebuchet MS"/>
                <a:ea typeface="Trebuchet MS"/>
                <a:cs typeface="Trebuchet MS"/>
                <a:sym typeface="Trebuchet MS"/>
              </a:rPr>
              <a:t>Quelle est la moyenne du nombre de tortues dans la pile de Yertle ?</a:t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4490" lvl="0" marL="401955" marR="81533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rebuchet MS"/>
              <a:buChar char="-"/>
            </a:pPr>
            <a:r>
              <a:rPr lang="en" sz="2600">
                <a:latin typeface="Trebuchet MS"/>
                <a:ea typeface="Trebuchet MS"/>
                <a:cs typeface="Trebuchet MS"/>
                <a:sym typeface="Trebuchet MS"/>
              </a:rPr>
              <a:t>Quelle est l'incertitude sur cette estimation ?</a:t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aphicFrame>
        <p:nvGraphicFramePr>
          <p:cNvPr id="917" name="Google Shape;917;p93"/>
          <p:cNvGraphicFramePr/>
          <p:nvPr/>
        </p:nvGraphicFramePr>
        <p:xfrm>
          <a:off x="940287" y="187789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</a:tblGrid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18" name="Google Shape;918;p93"/>
          <p:cNvSpPr txBox="1"/>
          <p:nvPr/>
        </p:nvSpPr>
        <p:spPr>
          <a:xfrm>
            <a:off x="501475" y="1388750"/>
            <a:ext cx="85995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rebuchet MS"/>
                <a:ea typeface="Trebuchet MS"/>
                <a:cs typeface="Trebuchet MS"/>
                <a:sym typeface="Trebuchet MS"/>
              </a:rPr>
              <a:t>Observez 20 des tours de tortues de Yertle. . .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919" name="Google Shape;919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9362" y="3386803"/>
            <a:ext cx="1235868" cy="1664493"/>
          </a:xfrm>
          <a:prstGeom prst="rect">
            <a:avLst/>
          </a:prstGeom>
          <a:noFill/>
          <a:ln>
            <a:noFill/>
          </a:ln>
        </p:spPr>
      </p:pic>
      <p:sp>
        <p:nvSpPr>
          <p:cNvPr id="920" name="Google Shape;920;p93"/>
          <p:cNvSpPr txBox="1"/>
          <p:nvPr/>
        </p:nvSpPr>
        <p:spPr>
          <a:xfrm rot="-5400000">
            <a:off x="261771" y="2355679"/>
            <a:ext cx="8895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194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# de tortues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94"/>
          <p:cNvSpPr txBox="1"/>
          <p:nvPr>
            <p:ph type="title"/>
          </p:nvPr>
        </p:nvSpPr>
        <p:spPr>
          <a:xfrm>
            <a:off x="431625" y="144175"/>
            <a:ext cx="42783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Méthode classique :</a:t>
            </a:r>
            <a:endParaRPr/>
          </a:p>
        </p:txBody>
      </p:sp>
      <p:sp>
        <p:nvSpPr>
          <p:cNvPr id="926" name="Google Shape;926;p94"/>
          <p:cNvSpPr txBox="1"/>
          <p:nvPr/>
        </p:nvSpPr>
        <p:spPr>
          <a:xfrm>
            <a:off x="471950" y="628337"/>
            <a:ext cx="2031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Moyenne de l'échantillon :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27" name="Google Shape;927;p94"/>
          <p:cNvSpPr txBox="1"/>
          <p:nvPr/>
        </p:nvSpPr>
        <p:spPr>
          <a:xfrm>
            <a:off x="471950" y="2409512"/>
            <a:ext cx="38958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Erreur standard de la moyenne :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928" name="Google Shape;928;p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3075" y="1010528"/>
            <a:ext cx="3529011" cy="1364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9" name="Google Shape;929;p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7700" y="3297813"/>
            <a:ext cx="6115048" cy="1485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95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74" y="0"/>
                </a:lnTo>
                <a:lnTo>
                  <a:pt x="91439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D9EA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35" name="Google Shape;935;p95"/>
          <p:cNvSpPr txBox="1"/>
          <p:nvPr/>
        </p:nvSpPr>
        <p:spPr>
          <a:xfrm>
            <a:off x="383900" y="847850"/>
            <a:ext cx="8376600" cy="37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167765" marR="1160145" rtl="0" algn="ctr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latin typeface="Trebuchet MS"/>
                <a:ea typeface="Trebuchet MS"/>
                <a:cs typeface="Trebuchet MS"/>
                <a:sym typeface="Trebuchet MS"/>
              </a:rPr>
              <a:t>Quelles hypothèses entrent dans ces formules?</a:t>
            </a:r>
            <a:endParaRPr b="1" sz="4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167765" marR="1160145" rtl="0" algn="ctr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latin typeface="Trebuchet MS"/>
                <a:ea typeface="Trebuchet MS"/>
                <a:cs typeface="Trebuchet MS"/>
                <a:sym typeface="Trebuchet MS"/>
              </a:rPr>
              <a:t>Que peut-on faire dans un cas plus général ?</a:t>
            </a:r>
            <a:endParaRPr b="1" sz="4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99" y="0"/>
                </a:lnTo>
                <a:lnTo>
                  <a:pt x="9143999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C7D9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5" name="Google Shape;125;p24"/>
          <p:cNvSpPr txBox="1"/>
          <p:nvPr/>
        </p:nvSpPr>
        <p:spPr>
          <a:xfrm>
            <a:off x="1784098" y="1051657"/>
            <a:ext cx="56139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>
                <a:latin typeface="Trebuchet MS"/>
                <a:ea typeface="Trebuchet MS"/>
                <a:cs typeface="Trebuchet MS"/>
                <a:sym typeface="Trebuchet MS"/>
              </a:rPr>
              <a:t>Les statistiques concernent essentiellement</a:t>
            </a:r>
            <a:endParaRPr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6" name="Google Shape;126;p24"/>
          <p:cNvSpPr txBox="1"/>
          <p:nvPr/>
        </p:nvSpPr>
        <p:spPr>
          <a:xfrm>
            <a:off x="734219" y="2073500"/>
            <a:ext cx="77139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rebuchet MS"/>
                <a:ea typeface="Trebuchet MS"/>
                <a:cs typeface="Trebuchet MS"/>
                <a:sym typeface="Trebuchet MS"/>
              </a:rPr>
              <a:t>Poser la bonne question.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96"/>
          <p:cNvSpPr txBox="1"/>
          <p:nvPr/>
        </p:nvSpPr>
        <p:spPr>
          <a:xfrm>
            <a:off x="431625" y="144176"/>
            <a:ext cx="36240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latin typeface="Trebuchet MS"/>
                <a:ea typeface="Trebuchet MS"/>
                <a:cs typeface="Trebuchet MS"/>
                <a:sym typeface="Trebuchet MS"/>
              </a:rPr>
              <a:t>Régression linéaire:</a:t>
            </a:r>
            <a:endParaRPr sz="2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41" name="Google Shape;941;p96"/>
          <p:cNvSpPr txBox="1"/>
          <p:nvPr/>
        </p:nvSpPr>
        <p:spPr>
          <a:xfrm>
            <a:off x="431625" y="737670"/>
            <a:ext cx="84321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Trebuchet MS"/>
                <a:ea typeface="Trebuchet MS"/>
                <a:cs typeface="Trebuchet MS"/>
                <a:sym typeface="Trebuchet MS"/>
              </a:rPr>
              <a:t>Quelle est la relation entre la vitesse du vent et la hauteur de la tour de la tortue de Yertle ?</a:t>
            </a:r>
            <a:endParaRPr sz="2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942" name="Google Shape;942;p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4737" y="1581571"/>
            <a:ext cx="4000499" cy="2743199"/>
          </a:xfrm>
          <a:prstGeom prst="rect">
            <a:avLst/>
          </a:prstGeom>
          <a:noFill/>
          <a:ln>
            <a:noFill/>
          </a:ln>
        </p:spPr>
      </p:pic>
      <p:sp>
        <p:nvSpPr>
          <p:cNvPr id="943" name="Google Shape;943;p96"/>
          <p:cNvSpPr txBox="1"/>
          <p:nvPr/>
        </p:nvSpPr>
        <p:spPr>
          <a:xfrm>
            <a:off x="465350" y="4525475"/>
            <a:ext cx="6700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Question : Quelle est l'incertitude de l'estimation ??? (c'est-à-dire avec un autre train, quelle est la "variance" à laquelle nous pourrions nous attendre ?)</a:t>
            </a:r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97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74" y="0"/>
                </a:lnTo>
                <a:lnTo>
                  <a:pt x="91439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D9EA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49" name="Google Shape;949;p97"/>
          <p:cNvSpPr txBox="1"/>
          <p:nvPr/>
        </p:nvSpPr>
        <p:spPr>
          <a:xfrm>
            <a:off x="742905" y="847850"/>
            <a:ext cx="7658700" cy="37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167765" marR="1160145" rtl="0" algn="ctr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Trebuchet MS"/>
                <a:ea typeface="Trebuchet MS"/>
                <a:cs typeface="Trebuchet MS"/>
                <a:sym typeface="Trebuchet MS"/>
              </a:rPr>
              <a:t>Quelles hypothèses entrent dans la formule de la déviation standard?</a:t>
            </a:r>
            <a:endParaRPr b="1" sz="3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167765" marR="1160145" rtl="0" algn="ctr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167765" marR="1160145" rtl="0" algn="ctr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Trebuchet MS"/>
                <a:ea typeface="Trebuchet MS"/>
                <a:cs typeface="Trebuchet MS"/>
                <a:sym typeface="Trebuchet MS"/>
              </a:rPr>
              <a:t>Pouvons-nous utiliser l'échantillonnage à la place ?</a:t>
            </a:r>
            <a:endParaRPr b="1" sz="3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98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99" y="0"/>
                </a:lnTo>
                <a:lnTo>
                  <a:pt x="9143999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D0E0E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55" name="Google Shape;955;p98"/>
          <p:cNvSpPr txBox="1"/>
          <p:nvPr>
            <p:ph type="title"/>
          </p:nvPr>
        </p:nvSpPr>
        <p:spPr>
          <a:xfrm>
            <a:off x="715778" y="346886"/>
            <a:ext cx="7712700" cy="23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ctr">
              <a:lnSpc>
                <a:spcPct val="120416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rPr b="1" lang="en" sz="4800" u="sng"/>
              <a:t>Problème:</a:t>
            </a:r>
            <a:endParaRPr b="1" sz="4800" u="sng"/>
          </a:p>
          <a:p>
            <a:pPr indent="0" lvl="0" marL="12700" marR="5080" rtl="0" algn="ctr">
              <a:lnSpc>
                <a:spcPct val="120416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rPr b="1" lang="en" sz="4800"/>
              <a:t>Comme précédemment, nous n'avons pas de modèle génératif. . .</a:t>
            </a:r>
            <a:endParaRPr b="1" sz="4800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99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74" y="0"/>
                </a:lnTo>
                <a:lnTo>
                  <a:pt x="91439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D0E0E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61" name="Google Shape;961;p99"/>
          <p:cNvSpPr txBox="1"/>
          <p:nvPr/>
        </p:nvSpPr>
        <p:spPr>
          <a:xfrm>
            <a:off x="715779" y="346886"/>
            <a:ext cx="7712700" cy="47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1965960" lvl="0" marL="593725" marR="586105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 u="sng">
                <a:latin typeface="Trebuchet MS"/>
                <a:ea typeface="Trebuchet MS"/>
                <a:cs typeface="Trebuchet MS"/>
                <a:sym typeface="Trebuchet MS"/>
              </a:rPr>
              <a:t>Problème:</a:t>
            </a:r>
            <a:endParaRPr b="1" sz="37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593725" marR="586105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Trebuchet MS"/>
                <a:ea typeface="Trebuchet MS"/>
                <a:cs typeface="Trebuchet MS"/>
                <a:sym typeface="Trebuchet MS"/>
              </a:rPr>
              <a:t>Comme précédemment, nous n'avons pas de modèle génératif. . .</a:t>
            </a:r>
            <a:endParaRPr b="1" sz="3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1965960" lvl="0" marL="593725" marR="586105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1965960" lvl="0" marL="593725" marR="586105" rtl="0" algn="l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 u="sng">
                <a:latin typeface="Trebuchet MS"/>
                <a:ea typeface="Trebuchet MS"/>
                <a:cs typeface="Trebuchet MS"/>
                <a:sym typeface="Trebuchet MS"/>
              </a:rPr>
              <a:t>Solution : </a:t>
            </a:r>
            <a:r>
              <a:rPr b="1" lang="en" sz="3700">
                <a:latin typeface="Trebuchet MS"/>
                <a:ea typeface="Trebuchet MS"/>
                <a:cs typeface="Trebuchet MS"/>
                <a:sym typeface="Trebuchet MS"/>
              </a:rPr>
              <a:t>rééchantillonnage bootstrap</a:t>
            </a:r>
            <a:endParaRPr b="1"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100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CEE1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967" name="Google Shape;967;p100"/>
          <p:cNvGraphicFramePr/>
          <p:nvPr/>
        </p:nvGraphicFramePr>
        <p:xfrm>
          <a:off x="492037" y="6016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723900"/>
                <a:gridCol w="723900"/>
                <a:gridCol w="723900"/>
                <a:gridCol w="723900"/>
              </a:tblGrid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68" name="Google Shape;968;p100"/>
          <p:cNvSpPr txBox="1"/>
          <p:nvPr/>
        </p:nvSpPr>
        <p:spPr>
          <a:xfrm>
            <a:off x="147750" y="0"/>
            <a:ext cx="8485800" cy="3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7475">
            <a:noAutofit/>
          </a:bodyPr>
          <a:lstStyle/>
          <a:p>
            <a:pPr indent="0" lvl="0" marL="0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Trebuchet MS"/>
                <a:ea typeface="Trebuchet MS"/>
                <a:cs typeface="Trebuchet MS"/>
                <a:sym typeface="Trebuchet MS"/>
              </a:rPr>
              <a:t>Rééchantillonnage bootstrap :</a:t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Idée: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Simulez la distribution en tirant des échantillons avec remise.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Motivation: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Les données estiment leur propre distribution - nous tirons des échantillons aléatoires de cette distribution.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01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CEE1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974" name="Google Shape;974;p101"/>
          <p:cNvGraphicFramePr/>
          <p:nvPr/>
        </p:nvGraphicFramePr>
        <p:xfrm>
          <a:off x="492037" y="6016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723900"/>
                <a:gridCol w="723900"/>
                <a:gridCol w="723900"/>
                <a:gridCol w="723900"/>
              </a:tblGrid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75" name="Google Shape;975;p101"/>
          <p:cNvGraphicFramePr/>
          <p:nvPr/>
        </p:nvGraphicFramePr>
        <p:xfrm>
          <a:off x="568562" y="41865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</a:tblGrid>
              <a:tr h="41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1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76" name="Google Shape;976;p101"/>
          <p:cNvSpPr txBox="1"/>
          <p:nvPr/>
        </p:nvSpPr>
        <p:spPr>
          <a:xfrm>
            <a:off x="147750" y="0"/>
            <a:ext cx="8485800" cy="3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7475">
            <a:noAutofit/>
          </a:bodyPr>
          <a:lstStyle/>
          <a:p>
            <a:pPr indent="0" lvl="0" marL="0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Trebuchet MS"/>
                <a:ea typeface="Trebuchet MS"/>
                <a:cs typeface="Trebuchet MS"/>
                <a:sym typeface="Trebuchet MS"/>
              </a:rPr>
              <a:t>Rééchantillonnage bootstrap :</a:t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Idée: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Simulez la distribution en tirant des échantillons avec remise.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Motivation: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Les données estiment leur propre distribution - nous tirons des échantillons aléatoires de cette distribution.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02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CEE1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982" name="Google Shape;982;p102"/>
          <p:cNvGraphicFramePr/>
          <p:nvPr/>
        </p:nvGraphicFramePr>
        <p:xfrm>
          <a:off x="492037" y="6016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723900"/>
                <a:gridCol w="723900"/>
                <a:gridCol w="723900"/>
                <a:gridCol w="723900"/>
              </a:tblGrid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83" name="Google Shape;983;p102"/>
          <p:cNvGraphicFramePr/>
          <p:nvPr/>
        </p:nvGraphicFramePr>
        <p:xfrm>
          <a:off x="568562" y="41865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</a:tblGrid>
              <a:tr h="4110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1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84" name="Google Shape;984;p102"/>
          <p:cNvSpPr txBox="1"/>
          <p:nvPr/>
        </p:nvSpPr>
        <p:spPr>
          <a:xfrm>
            <a:off x="147750" y="0"/>
            <a:ext cx="8485800" cy="3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7475">
            <a:noAutofit/>
          </a:bodyPr>
          <a:lstStyle/>
          <a:p>
            <a:pPr indent="0" lvl="0" marL="0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Trebuchet MS"/>
                <a:ea typeface="Trebuchet MS"/>
                <a:cs typeface="Trebuchet MS"/>
                <a:sym typeface="Trebuchet MS"/>
              </a:rPr>
              <a:t>Rééchantillonnage bootstrap :</a:t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Idée: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Simulez la distribution en tirant des échantillons avec remise.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Motivation: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Les données estiment leur propre distribution - nous tirons des échantillons aléatoires de cette distribution.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103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CEE1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990" name="Google Shape;990;p103"/>
          <p:cNvGraphicFramePr/>
          <p:nvPr/>
        </p:nvGraphicFramePr>
        <p:xfrm>
          <a:off x="492037" y="6016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723900"/>
                <a:gridCol w="723900"/>
                <a:gridCol w="723900"/>
                <a:gridCol w="723900"/>
              </a:tblGrid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91" name="Google Shape;991;p103"/>
          <p:cNvGraphicFramePr/>
          <p:nvPr/>
        </p:nvGraphicFramePr>
        <p:xfrm>
          <a:off x="568562" y="41865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</a:tblGrid>
              <a:tr h="4110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1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92" name="Google Shape;992;p103"/>
          <p:cNvSpPr txBox="1"/>
          <p:nvPr/>
        </p:nvSpPr>
        <p:spPr>
          <a:xfrm>
            <a:off x="147750" y="0"/>
            <a:ext cx="8485800" cy="3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7475">
            <a:noAutofit/>
          </a:bodyPr>
          <a:lstStyle/>
          <a:p>
            <a:pPr indent="0" lvl="0" marL="0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Trebuchet MS"/>
                <a:ea typeface="Trebuchet MS"/>
                <a:cs typeface="Trebuchet MS"/>
                <a:sym typeface="Trebuchet MS"/>
              </a:rPr>
              <a:t>Rééchantillonnage bootstrap :</a:t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Idée: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Simulez la distribution en tirant des échantillons avec remise.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Motivation: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Les données estiment leur propre distribution - nous tirons des échantillons aléatoires de cette distribution.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04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CEE1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998" name="Google Shape;998;p104"/>
          <p:cNvGraphicFramePr/>
          <p:nvPr/>
        </p:nvGraphicFramePr>
        <p:xfrm>
          <a:off x="492037" y="6016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723900"/>
                <a:gridCol w="723900"/>
                <a:gridCol w="723900"/>
                <a:gridCol w="723900"/>
              </a:tblGrid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99" name="Google Shape;999;p104"/>
          <p:cNvGraphicFramePr/>
          <p:nvPr/>
        </p:nvGraphicFramePr>
        <p:xfrm>
          <a:off x="568562" y="41865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</a:tblGrid>
              <a:tr h="4110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1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000" name="Google Shape;1000;p104"/>
          <p:cNvSpPr txBox="1"/>
          <p:nvPr/>
        </p:nvSpPr>
        <p:spPr>
          <a:xfrm>
            <a:off x="147750" y="0"/>
            <a:ext cx="8485800" cy="3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7475">
            <a:noAutofit/>
          </a:bodyPr>
          <a:lstStyle/>
          <a:p>
            <a:pPr indent="0" lvl="0" marL="0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Trebuchet MS"/>
                <a:ea typeface="Trebuchet MS"/>
                <a:cs typeface="Trebuchet MS"/>
                <a:sym typeface="Trebuchet MS"/>
              </a:rPr>
              <a:t>Rééchantillonnage bootstrap :</a:t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Idée: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Simulez la distribution en tirant des échantillons avec remise.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Motivation: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Les données estiment leur propre distribution - nous tirons des échantillons aléatoires de cette distribution.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105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CEE1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1006" name="Google Shape;1006;p105"/>
          <p:cNvGraphicFramePr/>
          <p:nvPr/>
        </p:nvGraphicFramePr>
        <p:xfrm>
          <a:off x="492037" y="6016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723900"/>
                <a:gridCol w="723900"/>
                <a:gridCol w="723900"/>
                <a:gridCol w="723900"/>
              </a:tblGrid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07" name="Google Shape;1007;p105"/>
          <p:cNvGraphicFramePr/>
          <p:nvPr/>
        </p:nvGraphicFramePr>
        <p:xfrm>
          <a:off x="568562" y="41865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</a:tblGrid>
              <a:tr h="4110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1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008" name="Google Shape;1008;p105"/>
          <p:cNvSpPr txBox="1"/>
          <p:nvPr/>
        </p:nvSpPr>
        <p:spPr>
          <a:xfrm>
            <a:off x="147750" y="0"/>
            <a:ext cx="8485800" cy="3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7475">
            <a:noAutofit/>
          </a:bodyPr>
          <a:lstStyle/>
          <a:p>
            <a:pPr indent="0" lvl="0" marL="0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Trebuchet MS"/>
                <a:ea typeface="Trebuchet MS"/>
                <a:cs typeface="Trebuchet MS"/>
                <a:sym typeface="Trebuchet MS"/>
              </a:rPr>
              <a:t>Rééchantillonnage bootstrap :</a:t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Idée: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Simulez la distribution en tirant des échantillons avec remise.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Motivation: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Les données estiment leur propre distribution - nous tirons des échantillons aléatoires de cette distribution.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99" y="0"/>
                </a:lnTo>
                <a:lnTo>
                  <a:pt x="9143999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C7D9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32" name="Google Shape;13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00600" y="442913"/>
            <a:ext cx="3028949" cy="3786186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 txBox="1"/>
          <p:nvPr/>
        </p:nvSpPr>
        <p:spPr>
          <a:xfrm>
            <a:off x="6944931" y="3917311"/>
            <a:ext cx="18954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Comic Sans MS"/>
                <a:ea typeface="Comic Sans MS"/>
                <a:cs typeface="Comic Sans MS"/>
                <a:sym typeface="Comic Sans MS"/>
              </a:rPr>
              <a:t>– Dr Seuss (attr)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06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CEE1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1014" name="Google Shape;1014;p106"/>
          <p:cNvGraphicFramePr/>
          <p:nvPr/>
        </p:nvGraphicFramePr>
        <p:xfrm>
          <a:off x="492037" y="6016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723900"/>
                <a:gridCol w="723900"/>
                <a:gridCol w="723900"/>
                <a:gridCol w="723900"/>
              </a:tblGrid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15" name="Google Shape;1015;p106"/>
          <p:cNvGraphicFramePr/>
          <p:nvPr/>
        </p:nvGraphicFramePr>
        <p:xfrm>
          <a:off x="568562" y="41865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</a:tblGrid>
              <a:tr h="4110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1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016" name="Google Shape;1016;p106"/>
          <p:cNvSpPr txBox="1"/>
          <p:nvPr/>
        </p:nvSpPr>
        <p:spPr>
          <a:xfrm>
            <a:off x="147750" y="0"/>
            <a:ext cx="8485800" cy="3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7475">
            <a:noAutofit/>
          </a:bodyPr>
          <a:lstStyle/>
          <a:p>
            <a:pPr indent="0" lvl="0" marL="0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Trebuchet MS"/>
                <a:ea typeface="Trebuchet MS"/>
                <a:cs typeface="Trebuchet MS"/>
                <a:sym typeface="Trebuchet MS"/>
              </a:rPr>
              <a:t>Rééchantillonnage bootstrap :</a:t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Idée: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Simulez la distribution en tirant des échantillons avec remise.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Motivation: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Les données estiment leur propre distribution - nous tirons des échantillons aléatoires de cette distribution.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07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CEE1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1022" name="Google Shape;1022;p107"/>
          <p:cNvGraphicFramePr/>
          <p:nvPr/>
        </p:nvGraphicFramePr>
        <p:xfrm>
          <a:off x="492037" y="6016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723900"/>
                <a:gridCol w="723900"/>
                <a:gridCol w="723900"/>
                <a:gridCol w="723900"/>
              </a:tblGrid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23" name="Google Shape;1023;p107"/>
          <p:cNvGraphicFramePr/>
          <p:nvPr/>
        </p:nvGraphicFramePr>
        <p:xfrm>
          <a:off x="568562" y="41865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</a:tblGrid>
              <a:tr h="4110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1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024" name="Google Shape;1024;p107"/>
          <p:cNvSpPr txBox="1"/>
          <p:nvPr/>
        </p:nvSpPr>
        <p:spPr>
          <a:xfrm>
            <a:off x="147750" y="0"/>
            <a:ext cx="8485800" cy="3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7475">
            <a:noAutofit/>
          </a:bodyPr>
          <a:lstStyle/>
          <a:p>
            <a:pPr indent="0" lvl="0" marL="0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Trebuchet MS"/>
                <a:ea typeface="Trebuchet MS"/>
                <a:cs typeface="Trebuchet MS"/>
                <a:sym typeface="Trebuchet MS"/>
              </a:rPr>
              <a:t>Rééchantillonnage bootstrap :</a:t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Idée: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Simulez la distribution en tirant des échantillons avec remise.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Motivation: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Les données estiment leur propre distribution - nous tirons des échantillons aléatoires de cette distribution.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108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CEE1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1030" name="Google Shape;1030;p108"/>
          <p:cNvGraphicFramePr/>
          <p:nvPr/>
        </p:nvGraphicFramePr>
        <p:xfrm>
          <a:off x="492037" y="6016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723900"/>
                <a:gridCol w="723900"/>
                <a:gridCol w="723900"/>
                <a:gridCol w="723900"/>
              </a:tblGrid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31" name="Google Shape;1031;p108"/>
          <p:cNvGraphicFramePr/>
          <p:nvPr/>
        </p:nvGraphicFramePr>
        <p:xfrm>
          <a:off x="568562" y="41865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</a:tblGrid>
              <a:tr h="4110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110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499"/>
                    </a:solidFill>
                  </a:tcPr>
                </a:tc>
              </a:tr>
            </a:tbl>
          </a:graphicData>
        </a:graphic>
      </p:graphicFrame>
      <p:sp>
        <p:nvSpPr>
          <p:cNvPr id="1032" name="Google Shape;1032;p108"/>
          <p:cNvSpPr txBox="1"/>
          <p:nvPr/>
        </p:nvSpPr>
        <p:spPr>
          <a:xfrm>
            <a:off x="147750" y="0"/>
            <a:ext cx="8485800" cy="3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7475">
            <a:noAutofit/>
          </a:bodyPr>
          <a:lstStyle/>
          <a:p>
            <a:pPr indent="0" lvl="0" marL="0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Trebuchet MS"/>
                <a:ea typeface="Trebuchet MS"/>
                <a:cs typeface="Trebuchet MS"/>
                <a:sym typeface="Trebuchet MS"/>
              </a:rPr>
              <a:t>Rééchantillonnage bootstrap :</a:t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Idée: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Simulez la distribution en tirant des échantillons avec remise.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Motivation: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Les données estiment leur propre distribution - nous tirons des échantillons aléatoires de cette distribution.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109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CEE1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1038" name="Google Shape;1038;p109"/>
          <p:cNvGraphicFramePr/>
          <p:nvPr/>
        </p:nvGraphicFramePr>
        <p:xfrm>
          <a:off x="492037" y="6016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723900"/>
                <a:gridCol w="723900"/>
                <a:gridCol w="723900"/>
                <a:gridCol w="723900"/>
              </a:tblGrid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13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1025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27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0475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39" name="Google Shape;1039;p109"/>
          <p:cNvGraphicFramePr/>
          <p:nvPr/>
        </p:nvGraphicFramePr>
        <p:xfrm>
          <a:off x="568562" y="41865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{6486C212-5FFA-4879-A212-0F58F799D7CE}</a:tableStyleId>
              </a:tblPr>
              <a:tblGrid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  <a:gridCol w="613400"/>
              </a:tblGrid>
              <a:tr h="4110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24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23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11000"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12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42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18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29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41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55250" marB="0" marR="0" marL="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040" name="Google Shape;1040;p109"/>
          <p:cNvSpPr txBox="1"/>
          <p:nvPr/>
        </p:nvSpPr>
        <p:spPr>
          <a:xfrm>
            <a:off x="147750" y="0"/>
            <a:ext cx="8485800" cy="49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7475">
            <a:noAutofit/>
          </a:bodyPr>
          <a:lstStyle/>
          <a:p>
            <a:pPr indent="0" lvl="0" marL="0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Trebuchet MS"/>
                <a:ea typeface="Trebuchet MS"/>
                <a:cs typeface="Trebuchet MS"/>
                <a:sym typeface="Trebuchet MS"/>
              </a:rPr>
              <a:t>Rééchantillonnage bootstrap :</a:t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Idée: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Simulez la distribution en tirant des échantillons avec remise.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Trebuchet MS"/>
                <a:ea typeface="Trebuchet MS"/>
                <a:cs typeface="Trebuchet MS"/>
                <a:sym typeface="Trebuchet MS"/>
              </a:rPr>
              <a:t>Motivation:</a:t>
            </a:r>
            <a:endParaRPr b="1" sz="22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Les données estiment leur propre distribution - nous tirons des échantillons aléatoires de cette distribution.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96995" marR="346075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							</a:t>
            </a:r>
            <a:r>
              <a:rPr b="1" lang="en" sz="2200">
                <a:latin typeface="Trebuchet MS"/>
                <a:ea typeface="Trebuchet MS"/>
                <a:cs typeface="Trebuchet MS"/>
                <a:sym typeface="Trebuchet MS"/>
              </a:rPr>
              <a:t>⇒ 31.05</a:t>
            </a:r>
            <a:endParaRPr b="1"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10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9143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6857999"/>
                </a:lnTo>
                <a:close/>
              </a:path>
            </a:pathLst>
          </a:custGeom>
          <a:solidFill>
            <a:srgbClr val="CEE1F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46" name="Google Shape;1046;p110"/>
          <p:cNvSpPr txBox="1"/>
          <p:nvPr>
            <p:ph type="title"/>
          </p:nvPr>
        </p:nvSpPr>
        <p:spPr>
          <a:xfrm>
            <a:off x="720350" y="1651156"/>
            <a:ext cx="7703700" cy="13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700" marR="5080" rtl="0" algn="ctr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/>
              <a:t>Répétez ceci plusieurs milliers de fois. . .</a:t>
            </a:r>
            <a:endParaRPr sz="45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111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9144000">
                <a:moveTo>
                  <a:pt x="0" y="0"/>
                </a:moveTo>
                <a:lnTo>
                  <a:pt x="9143974" y="0"/>
                </a:lnTo>
                <a:lnTo>
                  <a:pt x="91439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D9EA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52" name="Google Shape;1052;p111"/>
          <p:cNvSpPr txBox="1"/>
          <p:nvPr>
            <p:ph type="title"/>
          </p:nvPr>
        </p:nvSpPr>
        <p:spPr>
          <a:xfrm>
            <a:off x="1078799" y="760062"/>
            <a:ext cx="6986400" cy="22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noAutofit/>
          </a:bodyPr>
          <a:lstStyle/>
          <a:p>
            <a:pPr indent="0" lvl="0" marL="12065" marR="5080" rtl="0" algn="ctr">
              <a:lnSpc>
                <a:spcPct val="100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L'échantillonnage bootstrap peut être appliqué même à des statistiques plus complexes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9500" y="2293134"/>
            <a:ext cx="4057649" cy="27431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112"/>
          <p:cNvSpPr txBox="1"/>
          <p:nvPr/>
        </p:nvSpPr>
        <p:spPr>
          <a:xfrm>
            <a:off x="276399" y="544594"/>
            <a:ext cx="6335400" cy="19158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73650">
            <a:spAutoFit/>
          </a:bodyPr>
          <a:lstStyle/>
          <a:p>
            <a:pPr indent="0" lvl="0" marL="857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2200">
                <a:solidFill>
                  <a:srgbClr val="A535AE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(10000):</a:t>
            </a:r>
            <a:endParaRPr sz="2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755015" marR="209550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sample 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N[randint(20, size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20)]  xbar[i] </a:t>
            </a:r>
            <a:r>
              <a:rPr lang="en" sz="22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mean(sample)</a:t>
            </a:r>
            <a:endParaRPr sz="2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85725" marR="272986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mean(xbar), std(xbar)  </a:t>
            </a:r>
            <a:r>
              <a:rPr lang="en" sz="2200">
                <a:solidFill>
                  <a:srgbClr val="919191"/>
                </a:solidFill>
                <a:latin typeface="Consolas"/>
                <a:ea typeface="Consolas"/>
                <a:cs typeface="Consolas"/>
                <a:sym typeface="Consolas"/>
              </a:rPr>
              <a:t># (28.9, 2.9)</a:t>
            </a:r>
            <a:endParaRPr sz="2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59" name="Google Shape;1059;p112"/>
          <p:cNvSpPr txBox="1"/>
          <p:nvPr>
            <p:ph type="title"/>
          </p:nvPr>
        </p:nvSpPr>
        <p:spPr>
          <a:xfrm>
            <a:off x="147750" y="110576"/>
            <a:ext cx="59157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On retrouve la variance</a:t>
            </a: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!</a:t>
            </a:r>
            <a:endParaRPr/>
          </a:p>
        </p:txBody>
      </p:sp>
      <p:pic>
        <p:nvPicPr>
          <p:cNvPr id="1060" name="Google Shape;1060;p1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000375"/>
            <a:ext cx="1257300" cy="21431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1" name="Google Shape;1061;p112"/>
          <p:cNvSpPr txBox="1"/>
          <p:nvPr/>
        </p:nvSpPr>
        <p:spPr>
          <a:xfrm>
            <a:off x="320900" y="2648368"/>
            <a:ext cx="30315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Height = 29 </a:t>
            </a:r>
            <a:r>
              <a:rPr lang="en" sz="220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± 3 turtles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113"/>
          <p:cNvSpPr txBox="1"/>
          <p:nvPr/>
        </p:nvSpPr>
        <p:spPr>
          <a:xfrm>
            <a:off x="431625" y="144175"/>
            <a:ext cx="47457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latin typeface="Trebuchet MS"/>
                <a:ea typeface="Trebuchet MS"/>
                <a:cs typeface="Trebuchet MS"/>
                <a:sym typeface="Trebuchet MS"/>
              </a:rPr>
              <a:t>Bootstrap sur la régression linéaire :</a:t>
            </a:r>
            <a:endParaRPr sz="2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67" name="Google Shape;1067;p113"/>
          <p:cNvSpPr txBox="1"/>
          <p:nvPr/>
        </p:nvSpPr>
        <p:spPr>
          <a:xfrm>
            <a:off x="431625" y="928132"/>
            <a:ext cx="84321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Trebuchet MS"/>
                <a:ea typeface="Trebuchet MS"/>
                <a:cs typeface="Trebuchet MS"/>
                <a:sym typeface="Trebuchet MS"/>
              </a:rPr>
              <a:t>Quelle est la relation entre la vitesse du vent et la hauteur de la tour de la tortue de Yertle ?</a:t>
            </a:r>
            <a:endParaRPr sz="2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068" name="Google Shape;1068;p1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43112" y="1746646"/>
            <a:ext cx="4000499" cy="27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114"/>
          <p:cNvSpPr txBox="1"/>
          <p:nvPr/>
        </p:nvSpPr>
        <p:spPr>
          <a:xfrm>
            <a:off x="431625" y="144175"/>
            <a:ext cx="47457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latin typeface="Trebuchet MS"/>
                <a:ea typeface="Trebuchet MS"/>
                <a:cs typeface="Trebuchet MS"/>
                <a:sym typeface="Trebuchet MS"/>
              </a:rPr>
              <a:t>Bootstrap sur la régression linéaire :</a:t>
            </a:r>
            <a:endParaRPr sz="2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74" name="Google Shape;1074;p114"/>
          <p:cNvSpPr txBox="1"/>
          <p:nvPr/>
        </p:nvSpPr>
        <p:spPr>
          <a:xfrm>
            <a:off x="431625" y="928132"/>
            <a:ext cx="84321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Trebuchet MS"/>
                <a:ea typeface="Trebuchet MS"/>
                <a:cs typeface="Trebuchet MS"/>
                <a:sym typeface="Trebuchet MS"/>
              </a:rPr>
              <a:t>Quelle est la relation entre la vitesse du vent et la hauteur de la tour de la tortue de Yertle ?</a:t>
            </a:r>
            <a:endParaRPr sz="2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075" name="Google Shape;107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43112" y="1746646"/>
            <a:ext cx="4000499" cy="27431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6" name="Google Shape;1076;p114"/>
          <p:cNvSpPr txBox="1"/>
          <p:nvPr/>
        </p:nvSpPr>
        <p:spPr>
          <a:xfrm>
            <a:off x="1484100" y="1341775"/>
            <a:ext cx="5272200" cy="1419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/>
              <a:t>Questions:</a:t>
            </a:r>
            <a:endParaRPr b="1" sz="21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- Qu'est-ce qu'on estime ici? 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- Quelle va être la "queue" de la distribution?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- Comment la visualiser?</a:t>
            </a:r>
            <a:endParaRPr sz="1700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1" name="Google Shape;1081;p1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32325"/>
            <a:ext cx="2286473" cy="361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2" name="Google Shape;1082;p1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6951" y="57150"/>
            <a:ext cx="3199273" cy="3214741"/>
          </a:xfrm>
          <a:prstGeom prst="rect">
            <a:avLst/>
          </a:prstGeom>
          <a:noFill/>
          <a:ln>
            <a:noFill/>
          </a:ln>
        </p:spPr>
      </p:pic>
      <p:sp>
        <p:nvSpPr>
          <p:cNvPr id="1083" name="Google Shape;1083;p115"/>
          <p:cNvSpPr txBox="1"/>
          <p:nvPr>
            <p:ph type="title"/>
          </p:nvPr>
        </p:nvSpPr>
        <p:spPr>
          <a:xfrm>
            <a:off x="431625" y="144176"/>
            <a:ext cx="36240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/>
              <a:t>Bootstrap sur la régression linéaire :</a:t>
            </a:r>
            <a:endParaRPr/>
          </a:p>
          <a:p>
            <a:pPr indent="0" lvl="0" marL="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084" name="Google Shape;1084;p1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82802" y="4463474"/>
            <a:ext cx="6061197" cy="680024"/>
          </a:xfrm>
          <a:prstGeom prst="rect">
            <a:avLst/>
          </a:prstGeom>
          <a:noFill/>
          <a:ln>
            <a:noFill/>
          </a:ln>
        </p:spPr>
      </p:pic>
      <p:sp>
        <p:nvSpPr>
          <p:cNvPr id="1085" name="Google Shape;1085;p115"/>
          <p:cNvSpPr txBox="1"/>
          <p:nvPr/>
        </p:nvSpPr>
        <p:spPr>
          <a:xfrm>
            <a:off x="2204299" y="3379480"/>
            <a:ext cx="6809100" cy="1659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73650">
            <a:spAutoFit/>
          </a:bodyPr>
          <a:lstStyle/>
          <a:p>
            <a:pPr indent="0" lvl="0" marL="857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2400">
                <a:solidFill>
                  <a:srgbClr val="A535AE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(10000):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755015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randint(20, size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20)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755015" marR="353060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slope, intercept 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fit(x[i], y[i])  results[i] </a:t>
            </a:r>
            <a:r>
              <a:rPr lang="en" sz="2400">
                <a:solidFill>
                  <a:srgbClr val="FF5500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(slope, intercept)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